
<file path=[Content_Types].xml><?xml version="1.0" encoding="utf-8"?>
<Types xmlns="http://schemas.openxmlformats.org/package/2006/content-types">
  <Default ContentType="application/x-fontdata" Extension="fntdata"/>
  <Default ContentType="image/gif" Extension="gif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x="18288000" cy="10287000"/>
  <p:notesSz cx="6858000" cy="9144000"/>
  <p:embeddedFontLst>
    <p:embeddedFont>
      <p:font typeface="League Spartan" charset="1" panose="00000800000000000000"/>
      <p:regular r:id="rId18"/>
    </p:embeddedFont>
    <p:embeddedFont>
      <p:font typeface="Canva Sans Bold" charset="1" panose="020B0803030501040103"/>
      <p:regular r:id="rId19"/>
    </p:embeddedFont>
    <p:embeddedFont>
      <p:font typeface="Canva Sans" charset="1" panose="020B0503030501040103"/>
      <p:regular r:id="rId20"/>
    </p:embeddedFont>
    <p:embeddedFont>
      <p:font typeface="Glacial Indifference" charset="1" panose="00000000000000000000"/>
      <p:regular r:id="rId21"/>
    </p:embeddedFont>
    <p:embeddedFont>
      <p:font typeface="Negrita Pro" charset="1" panose="00000500000000000000"/>
      <p:regular r:id="rId22"/>
    </p:embeddedFont>
    <p:embeddedFont>
      <p:font typeface="Glacial Indifference Bold" charset="1" panose="00000800000000000000"/>
      <p:regular r:id="rId23"/>
    </p:embeddedFont>
    <p:embeddedFont>
      <p:font typeface="Sansterdam Condensed" charset="1" panose="00000000000000000000"/>
      <p:regular r:id="rId24"/>
    </p:embeddedFont>
    <p:embeddedFont>
      <p:font typeface="Heading Now 91-98 Bold" charset="1" panose="00000000000000000000"/>
      <p:regular r:id="rId25"/>
    </p:embeddedFont>
    <p:embeddedFont>
      <p:font typeface="Asap Condensed Bold" charset="1" panose="020F0806030202060203"/>
      <p:regular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25" Target="fonts/font25.fntdata" Type="http://schemas.openxmlformats.org/officeDocument/2006/relationships/font"/><Relationship Id="rId26" Target="fonts/font26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5.svg" Type="http://schemas.openxmlformats.org/officeDocument/2006/relationships/image"/><Relationship Id="rId4" Target="../media/image6.png" Type="http://schemas.openxmlformats.org/officeDocument/2006/relationships/image"/><Relationship Id="rId5" Target="../media/image7.svg" Type="http://schemas.openxmlformats.org/officeDocument/2006/relationships/image"/><Relationship Id="rId6" Target="../media/image8.png" Type="http://schemas.openxmlformats.org/officeDocument/2006/relationships/image"/><Relationship Id="rId7" Target="../media/image9.png" Type="http://schemas.openxmlformats.org/officeDocument/2006/relationships/image"/><Relationship Id="rId8" Target="../media/image10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14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Relationship Id="rId3" Target="../media/image16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png" Type="http://schemas.openxmlformats.org/officeDocument/2006/relationships/image"/><Relationship Id="rId3" Target="../media/image18.gif" Type="http://schemas.openxmlformats.org/officeDocument/2006/relationships/image"/><Relationship Id="rId4" Target="../media/image19.png" Type="http://schemas.openxmlformats.org/officeDocument/2006/relationships/image"/><Relationship Id="rId5" Target="../media/image20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9.png" Type="http://schemas.openxmlformats.org/officeDocument/2006/relationships/image"/><Relationship Id="rId2" Target="../media/image21.png" Type="http://schemas.openxmlformats.org/officeDocument/2006/relationships/image"/><Relationship Id="rId3" Target="../media/image22.png" Type="http://schemas.openxmlformats.org/officeDocument/2006/relationships/image"/><Relationship Id="rId4" Target="../media/image23.png" Type="http://schemas.openxmlformats.org/officeDocument/2006/relationships/image"/><Relationship Id="rId5" Target="../media/image24.png" Type="http://schemas.openxmlformats.org/officeDocument/2006/relationships/image"/><Relationship Id="rId6" Target="../media/image25.png" Type="http://schemas.openxmlformats.org/officeDocument/2006/relationships/image"/><Relationship Id="rId7" Target="../media/image26.png" Type="http://schemas.openxmlformats.org/officeDocument/2006/relationships/image"/><Relationship Id="rId8" Target="../media/image27.png" Type="http://schemas.openxmlformats.org/officeDocument/2006/relationships/image"/><Relationship Id="rId9" Target="../media/image28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0.png" Type="http://schemas.openxmlformats.org/officeDocument/2006/relationships/image"/><Relationship Id="rId3" Target="../media/image31.png" Type="http://schemas.openxmlformats.org/officeDocument/2006/relationships/image"/><Relationship Id="rId4" Target="../media/image32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33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4.png" Type="http://schemas.openxmlformats.org/officeDocument/2006/relationships/image"/><Relationship Id="rId3" Target="../media/image35.png" Type="http://schemas.openxmlformats.org/officeDocument/2006/relationships/image"/><Relationship Id="rId4" Target="../media/image36.svg" Type="http://schemas.openxmlformats.org/officeDocument/2006/relationships/image"/><Relationship Id="rId5" Target="../media/image37.png" Type="http://schemas.openxmlformats.org/officeDocument/2006/relationships/image"/><Relationship Id="rId6" Target="../media/image38.png" Type="http://schemas.openxmlformats.org/officeDocument/2006/relationships/image"/><Relationship Id="rId7" Target="../media/image39.sv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0.png" Type="http://schemas.openxmlformats.org/officeDocument/2006/relationships/image"/><Relationship Id="rId3" Target="../media/image41.png" Type="http://schemas.openxmlformats.org/officeDocument/2006/relationships/image"/><Relationship Id="rId4" Target="../media/image42.png" Type="http://schemas.openxmlformats.org/officeDocument/2006/relationships/image"/><Relationship Id="rId5" Target="../media/image43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1C80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978813" y="0"/>
            <a:ext cx="11176835" cy="11162864"/>
          </a:xfrm>
          <a:custGeom>
            <a:avLst/>
            <a:gdLst/>
            <a:ahLst/>
            <a:cxnLst/>
            <a:rect r="r" b="b" t="t" l="l"/>
            <a:pathLst>
              <a:path h="11162864" w="11176835">
                <a:moveTo>
                  <a:pt x="0" y="0"/>
                </a:moveTo>
                <a:lnTo>
                  <a:pt x="11176835" y="0"/>
                </a:lnTo>
                <a:lnTo>
                  <a:pt x="11176835" y="11162864"/>
                </a:lnTo>
                <a:lnTo>
                  <a:pt x="0" y="1116286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355167" y="1121127"/>
            <a:ext cx="12068580" cy="4116371"/>
            <a:chOff x="0" y="0"/>
            <a:chExt cx="16091441" cy="5488495"/>
          </a:xfrm>
        </p:grpSpPr>
        <p:grpSp>
          <p:nvGrpSpPr>
            <p:cNvPr name="Group 4" id="4"/>
            <p:cNvGrpSpPr/>
            <p:nvPr/>
          </p:nvGrpSpPr>
          <p:grpSpPr>
            <a:xfrm rot="-337218">
              <a:off x="453984" y="987651"/>
              <a:ext cx="15490998" cy="3751301"/>
              <a:chOff x="0" y="0"/>
              <a:chExt cx="3059950" cy="740998"/>
            </a:xfrm>
          </p:grpSpPr>
          <p:sp>
            <p:nvSpPr>
              <p:cNvPr name="Freeform 5" id="5"/>
              <p:cNvSpPr/>
              <p:nvPr/>
            </p:nvSpPr>
            <p:spPr>
              <a:xfrm flipH="false" flipV="false" rot="0">
                <a:off x="0" y="0"/>
                <a:ext cx="3059950" cy="740998"/>
              </a:xfrm>
              <a:custGeom>
                <a:avLst/>
                <a:gdLst/>
                <a:ahLst/>
                <a:cxnLst/>
                <a:rect r="r" b="b" t="t" l="l"/>
                <a:pathLst>
                  <a:path h="740998" w="3059950">
                    <a:moveTo>
                      <a:pt x="33318" y="0"/>
                    </a:moveTo>
                    <a:lnTo>
                      <a:pt x="3026632" y="0"/>
                    </a:lnTo>
                    <a:cubicBezTo>
                      <a:pt x="3035469" y="0"/>
                      <a:pt x="3043943" y="3510"/>
                      <a:pt x="3050192" y="9759"/>
                    </a:cubicBezTo>
                    <a:cubicBezTo>
                      <a:pt x="3056440" y="16007"/>
                      <a:pt x="3059950" y="24481"/>
                      <a:pt x="3059950" y="33318"/>
                    </a:cubicBezTo>
                    <a:lnTo>
                      <a:pt x="3059950" y="707680"/>
                    </a:lnTo>
                    <a:cubicBezTo>
                      <a:pt x="3059950" y="726081"/>
                      <a:pt x="3045033" y="740998"/>
                      <a:pt x="3026632" y="740998"/>
                    </a:cubicBezTo>
                    <a:lnTo>
                      <a:pt x="33318" y="740998"/>
                    </a:lnTo>
                    <a:cubicBezTo>
                      <a:pt x="24481" y="740998"/>
                      <a:pt x="16007" y="737487"/>
                      <a:pt x="9759" y="731239"/>
                    </a:cubicBezTo>
                    <a:cubicBezTo>
                      <a:pt x="3510" y="724991"/>
                      <a:pt x="0" y="716516"/>
                      <a:pt x="0" y="707680"/>
                    </a:cubicBezTo>
                    <a:lnTo>
                      <a:pt x="0" y="33318"/>
                    </a:lnTo>
                    <a:cubicBezTo>
                      <a:pt x="0" y="14917"/>
                      <a:pt x="14917" y="0"/>
                      <a:pt x="33318" y="0"/>
                    </a:cubicBezTo>
                    <a:close/>
                  </a:path>
                </a:pathLst>
              </a:custGeom>
              <a:solidFill>
                <a:srgbClr val="426621"/>
              </a:solidFill>
            </p:spPr>
          </p:sp>
          <p:sp>
            <p:nvSpPr>
              <p:cNvPr name="TextBox 6" id="6"/>
              <p:cNvSpPr txBox="true"/>
              <p:nvPr/>
            </p:nvSpPr>
            <p:spPr>
              <a:xfrm>
                <a:off x="0" y="-38100"/>
                <a:ext cx="3059950" cy="779098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7" id="7"/>
            <p:cNvGrpSpPr/>
            <p:nvPr/>
          </p:nvGrpSpPr>
          <p:grpSpPr>
            <a:xfrm rot="-337218">
              <a:off x="146458" y="749544"/>
              <a:ext cx="15490998" cy="3751301"/>
              <a:chOff x="0" y="0"/>
              <a:chExt cx="3059950" cy="740998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3059950" cy="740998"/>
              </a:xfrm>
              <a:custGeom>
                <a:avLst/>
                <a:gdLst/>
                <a:ahLst/>
                <a:cxnLst/>
                <a:rect r="r" b="b" t="t" l="l"/>
                <a:pathLst>
                  <a:path h="740998" w="3059950">
                    <a:moveTo>
                      <a:pt x="33318" y="0"/>
                    </a:moveTo>
                    <a:lnTo>
                      <a:pt x="3026632" y="0"/>
                    </a:lnTo>
                    <a:cubicBezTo>
                      <a:pt x="3035469" y="0"/>
                      <a:pt x="3043943" y="3510"/>
                      <a:pt x="3050192" y="9759"/>
                    </a:cubicBezTo>
                    <a:cubicBezTo>
                      <a:pt x="3056440" y="16007"/>
                      <a:pt x="3059950" y="24481"/>
                      <a:pt x="3059950" y="33318"/>
                    </a:cubicBezTo>
                    <a:lnTo>
                      <a:pt x="3059950" y="707680"/>
                    </a:lnTo>
                    <a:cubicBezTo>
                      <a:pt x="3059950" y="726081"/>
                      <a:pt x="3045033" y="740998"/>
                      <a:pt x="3026632" y="740998"/>
                    </a:cubicBezTo>
                    <a:lnTo>
                      <a:pt x="33318" y="740998"/>
                    </a:lnTo>
                    <a:cubicBezTo>
                      <a:pt x="24481" y="740998"/>
                      <a:pt x="16007" y="737487"/>
                      <a:pt x="9759" y="731239"/>
                    </a:cubicBezTo>
                    <a:cubicBezTo>
                      <a:pt x="3510" y="724991"/>
                      <a:pt x="0" y="716516"/>
                      <a:pt x="0" y="707680"/>
                    </a:cubicBezTo>
                    <a:lnTo>
                      <a:pt x="0" y="33318"/>
                    </a:lnTo>
                    <a:cubicBezTo>
                      <a:pt x="0" y="14917"/>
                      <a:pt x="14917" y="0"/>
                      <a:pt x="3331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9" id="9"/>
              <p:cNvSpPr txBox="true"/>
              <p:nvPr/>
            </p:nvSpPr>
            <p:spPr>
              <a:xfrm>
                <a:off x="0" y="-38100"/>
                <a:ext cx="3059950" cy="779098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TextBox 10" id="10"/>
            <p:cNvSpPr txBox="true"/>
            <p:nvPr/>
          </p:nvSpPr>
          <p:spPr>
            <a:xfrm rot="-337218">
              <a:off x="427107" y="1577853"/>
              <a:ext cx="15097809" cy="195620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2320"/>
                </a:lnSpc>
              </a:pPr>
              <a:r>
                <a:rPr lang="en-US" b="true" sz="8800">
                  <a:solidFill>
                    <a:srgbClr val="426621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ALL ABOUT CURRY</a:t>
              </a: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6856361" y="4142120"/>
            <a:ext cx="6951673" cy="1753629"/>
            <a:chOff x="0" y="0"/>
            <a:chExt cx="9268897" cy="2338172"/>
          </a:xfrm>
        </p:grpSpPr>
        <p:grpSp>
          <p:nvGrpSpPr>
            <p:cNvPr name="Group 12" id="12"/>
            <p:cNvGrpSpPr/>
            <p:nvPr/>
          </p:nvGrpSpPr>
          <p:grpSpPr>
            <a:xfrm rot="119628">
              <a:off x="220996" y="309512"/>
              <a:ext cx="9018060" cy="1872351"/>
              <a:chOff x="0" y="0"/>
              <a:chExt cx="3059950" cy="635314"/>
            </a:xfrm>
          </p:grpSpPr>
          <p:sp>
            <p:nvSpPr>
              <p:cNvPr name="Freeform 13" id="13"/>
              <p:cNvSpPr/>
              <p:nvPr/>
            </p:nvSpPr>
            <p:spPr>
              <a:xfrm flipH="false" flipV="false" rot="0">
                <a:off x="0" y="0"/>
                <a:ext cx="3059950" cy="635314"/>
              </a:xfrm>
              <a:custGeom>
                <a:avLst/>
                <a:gdLst/>
                <a:ahLst/>
                <a:cxnLst/>
                <a:rect r="r" b="b" t="t" l="l"/>
                <a:pathLst>
                  <a:path h="635314" w="3059950">
                    <a:moveTo>
                      <a:pt x="57233" y="0"/>
                    </a:moveTo>
                    <a:lnTo>
                      <a:pt x="3002717" y="0"/>
                    </a:lnTo>
                    <a:cubicBezTo>
                      <a:pt x="3017897" y="0"/>
                      <a:pt x="3032454" y="6030"/>
                      <a:pt x="3043187" y="16763"/>
                    </a:cubicBezTo>
                    <a:cubicBezTo>
                      <a:pt x="3053920" y="27496"/>
                      <a:pt x="3059950" y="42054"/>
                      <a:pt x="3059950" y="57233"/>
                    </a:cubicBezTo>
                    <a:lnTo>
                      <a:pt x="3059950" y="578081"/>
                    </a:lnTo>
                    <a:cubicBezTo>
                      <a:pt x="3059950" y="609690"/>
                      <a:pt x="3034326" y="635314"/>
                      <a:pt x="3002717" y="635314"/>
                    </a:cubicBezTo>
                    <a:lnTo>
                      <a:pt x="57233" y="635314"/>
                    </a:lnTo>
                    <a:cubicBezTo>
                      <a:pt x="25624" y="635314"/>
                      <a:pt x="0" y="609690"/>
                      <a:pt x="0" y="578081"/>
                    </a:cubicBezTo>
                    <a:lnTo>
                      <a:pt x="0" y="57233"/>
                    </a:lnTo>
                    <a:cubicBezTo>
                      <a:pt x="0" y="25624"/>
                      <a:pt x="25624" y="0"/>
                      <a:pt x="57233" y="0"/>
                    </a:cubicBezTo>
                    <a:close/>
                  </a:path>
                </a:pathLst>
              </a:custGeom>
              <a:solidFill>
                <a:srgbClr val="426621"/>
              </a:solidFill>
            </p:spPr>
          </p:sp>
          <p:sp>
            <p:nvSpPr>
              <p:cNvPr name="TextBox 14" id="14"/>
              <p:cNvSpPr txBox="true"/>
              <p:nvPr/>
            </p:nvSpPr>
            <p:spPr>
              <a:xfrm>
                <a:off x="0" y="-38100"/>
                <a:ext cx="3059950" cy="673414"/>
              </a:xfrm>
              <a:prstGeom prst="rect">
                <a:avLst/>
              </a:prstGeom>
            </p:spPr>
            <p:txBody>
              <a:bodyPr anchor="ctr" rtlCol="false" tIns="29573" lIns="29573" bIns="29573" rIns="29573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grpSp>
          <p:nvGrpSpPr>
            <p:cNvPr name="Group 15" id="15"/>
            <p:cNvGrpSpPr/>
            <p:nvPr/>
          </p:nvGrpSpPr>
          <p:grpSpPr>
            <a:xfrm rot="119628">
              <a:off x="29841" y="156309"/>
              <a:ext cx="9018060" cy="1872351"/>
              <a:chOff x="0" y="0"/>
              <a:chExt cx="3059950" cy="635314"/>
            </a:xfrm>
          </p:grpSpPr>
          <p:sp>
            <p:nvSpPr>
              <p:cNvPr name="Freeform 16" id="16"/>
              <p:cNvSpPr/>
              <p:nvPr/>
            </p:nvSpPr>
            <p:spPr>
              <a:xfrm flipH="false" flipV="false" rot="0">
                <a:off x="0" y="0"/>
                <a:ext cx="3059950" cy="635314"/>
              </a:xfrm>
              <a:custGeom>
                <a:avLst/>
                <a:gdLst/>
                <a:ahLst/>
                <a:cxnLst/>
                <a:rect r="r" b="b" t="t" l="l"/>
                <a:pathLst>
                  <a:path h="635314" w="3059950">
                    <a:moveTo>
                      <a:pt x="57233" y="0"/>
                    </a:moveTo>
                    <a:lnTo>
                      <a:pt x="3002717" y="0"/>
                    </a:lnTo>
                    <a:cubicBezTo>
                      <a:pt x="3017897" y="0"/>
                      <a:pt x="3032454" y="6030"/>
                      <a:pt x="3043187" y="16763"/>
                    </a:cubicBezTo>
                    <a:cubicBezTo>
                      <a:pt x="3053920" y="27496"/>
                      <a:pt x="3059950" y="42054"/>
                      <a:pt x="3059950" y="57233"/>
                    </a:cubicBezTo>
                    <a:lnTo>
                      <a:pt x="3059950" y="578081"/>
                    </a:lnTo>
                    <a:cubicBezTo>
                      <a:pt x="3059950" y="609690"/>
                      <a:pt x="3034326" y="635314"/>
                      <a:pt x="3002717" y="635314"/>
                    </a:cubicBezTo>
                    <a:lnTo>
                      <a:pt x="57233" y="635314"/>
                    </a:lnTo>
                    <a:cubicBezTo>
                      <a:pt x="25624" y="635314"/>
                      <a:pt x="0" y="609690"/>
                      <a:pt x="0" y="578081"/>
                    </a:cubicBezTo>
                    <a:lnTo>
                      <a:pt x="0" y="57233"/>
                    </a:lnTo>
                    <a:cubicBezTo>
                      <a:pt x="0" y="25624"/>
                      <a:pt x="25624" y="0"/>
                      <a:pt x="5723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17" id="17"/>
              <p:cNvSpPr txBox="true"/>
              <p:nvPr/>
            </p:nvSpPr>
            <p:spPr>
              <a:xfrm>
                <a:off x="0" y="-38100"/>
                <a:ext cx="3059950" cy="673414"/>
              </a:xfrm>
              <a:prstGeom prst="rect">
                <a:avLst/>
              </a:prstGeom>
            </p:spPr>
            <p:txBody>
              <a:bodyPr anchor="ctr" rtlCol="false" tIns="29573" lIns="29573" bIns="29573" rIns="29573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sp>
          <p:nvSpPr>
            <p:cNvPr name="TextBox 18" id="18"/>
            <p:cNvSpPr txBox="true"/>
            <p:nvPr/>
          </p:nvSpPr>
          <p:spPr>
            <a:xfrm rot="119628">
              <a:off x="209445" y="595900"/>
              <a:ext cx="8789166" cy="120438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7699"/>
                </a:lnSpc>
              </a:pPr>
              <a:r>
                <a:rPr lang="en-US" b="true" sz="5499">
                  <a:solidFill>
                    <a:srgbClr val="426621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2024 INFO</a:t>
              </a:r>
            </a:p>
          </p:txBody>
        </p:sp>
      </p:grpSp>
      <p:sp>
        <p:nvSpPr>
          <p:cNvPr name="Freeform 19" id="19"/>
          <p:cNvSpPr/>
          <p:nvPr/>
        </p:nvSpPr>
        <p:spPr>
          <a:xfrm flipH="false" flipV="false" rot="0">
            <a:off x="1873328" y="4764746"/>
            <a:ext cx="5105485" cy="5245361"/>
          </a:xfrm>
          <a:custGeom>
            <a:avLst/>
            <a:gdLst/>
            <a:ahLst/>
            <a:cxnLst/>
            <a:rect r="r" b="b" t="t" l="l"/>
            <a:pathLst>
              <a:path h="5245361" w="5105485">
                <a:moveTo>
                  <a:pt x="0" y="0"/>
                </a:moveTo>
                <a:lnTo>
                  <a:pt x="5105485" y="0"/>
                </a:lnTo>
                <a:lnTo>
                  <a:pt x="5105485" y="5245361"/>
                </a:lnTo>
                <a:lnTo>
                  <a:pt x="0" y="524536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CAEC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071821" y="0"/>
            <a:ext cx="19359821" cy="10287000"/>
          </a:xfrm>
          <a:custGeom>
            <a:avLst/>
            <a:gdLst/>
            <a:ahLst/>
            <a:cxnLst/>
            <a:rect r="r" b="b" t="t" l="l"/>
            <a:pathLst>
              <a:path h="10287000" w="19359821">
                <a:moveTo>
                  <a:pt x="0" y="0"/>
                </a:moveTo>
                <a:lnTo>
                  <a:pt x="19359821" y="0"/>
                </a:lnTo>
                <a:lnTo>
                  <a:pt x="19359821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6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028700" y="883327"/>
            <a:ext cx="7195057" cy="2676500"/>
            <a:chOff x="0" y="0"/>
            <a:chExt cx="1894995" cy="704922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894995" cy="704922"/>
            </a:xfrm>
            <a:custGeom>
              <a:avLst/>
              <a:gdLst/>
              <a:ahLst/>
              <a:cxnLst/>
              <a:rect r="r" b="b" t="t" l="l"/>
              <a:pathLst>
                <a:path h="704922" w="1894995">
                  <a:moveTo>
                    <a:pt x="31204" y="0"/>
                  </a:moveTo>
                  <a:lnTo>
                    <a:pt x="1863790" y="0"/>
                  </a:lnTo>
                  <a:cubicBezTo>
                    <a:pt x="1881024" y="0"/>
                    <a:pt x="1894995" y="13971"/>
                    <a:pt x="1894995" y="31204"/>
                  </a:cubicBezTo>
                  <a:lnTo>
                    <a:pt x="1894995" y="673718"/>
                  </a:lnTo>
                  <a:cubicBezTo>
                    <a:pt x="1894995" y="681994"/>
                    <a:pt x="1891707" y="689930"/>
                    <a:pt x="1885855" y="695782"/>
                  </a:cubicBezTo>
                  <a:cubicBezTo>
                    <a:pt x="1880003" y="701634"/>
                    <a:pt x="1872066" y="704922"/>
                    <a:pt x="1863790" y="704922"/>
                  </a:cubicBezTo>
                  <a:lnTo>
                    <a:pt x="31204" y="704922"/>
                  </a:lnTo>
                  <a:cubicBezTo>
                    <a:pt x="13971" y="704922"/>
                    <a:pt x="0" y="690951"/>
                    <a:pt x="0" y="673718"/>
                  </a:cubicBezTo>
                  <a:lnTo>
                    <a:pt x="0" y="31204"/>
                  </a:lnTo>
                  <a:cubicBezTo>
                    <a:pt x="0" y="13971"/>
                    <a:pt x="13971" y="0"/>
                    <a:pt x="31204" y="0"/>
                  </a:cubicBezTo>
                  <a:close/>
                </a:path>
              </a:pathLst>
            </a:custGeom>
            <a:solidFill>
              <a:srgbClr val="1E8899"/>
            </a:solidFill>
            <a:ln cap="rnd">
              <a:noFill/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1894995" cy="74302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1523675" y="1038271"/>
            <a:ext cx="4946460" cy="14201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692"/>
              </a:lnSpc>
            </a:pPr>
            <a:r>
              <a:rPr lang="en-US" b="true" sz="8352" spc="1637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WHAT</a:t>
            </a:r>
          </a:p>
        </p:txBody>
      </p:sp>
      <p:sp>
        <p:nvSpPr>
          <p:cNvPr name="AutoShape 7" id="7"/>
          <p:cNvSpPr/>
          <p:nvPr/>
        </p:nvSpPr>
        <p:spPr>
          <a:xfrm rot="0">
            <a:off x="1523675" y="2410367"/>
            <a:ext cx="4059795" cy="0"/>
          </a:xfrm>
          <a:prstGeom prst="line">
            <a:avLst/>
          </a:prstGeom>
          <a:ln cap="rnd" w="85725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8" id="8"/>
          <p:cNvGrpSpPr/>
          <p:nvPr/>
        </p:nvGrpSpPr>
        <p:grpSpPr>
          <a:xfrm rot="0">
            <a:off x="1028700" y="3792146"/>
            <a:ext cx="7195057" cy="5867077"/>
            <a:chOff x="0" y="0"/>
            <a:chExt cx="1894995" cy="1545238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894995" cy="1545238"/>
            </a:xfrm>
            <a:custGeom>
              <a:avLst/>
              <a:gdLst/>
              <a:ahLst/>
              <a:cxnLst/>
              <a:rect r="r" b="b" t="t" l="l"/>
              <a:pathLst>
                <a:path h="1545238" w="1894995">
                  <a:moveTo>
                    <a:pt x="31204" y="0"/>
                  </a:moveTo>
                  <a:lnTo>
                    <a:pt x="1863790" y="0"/>
                  </a:lnTo>
                  <a:cubicBezTo>
                    <a:pt x="1881024" y="0"/>
                    <a:pt x="1894995" y="13971"/>
                    <a:pt x="1894995" y="31204"/>
                  </a:cubicBezTo>
                  <a:lnTo>
                    <a:pt x="1894995" y="1514034"/>
                  </a:lnTo>
                  <a:cubicBezTo>
                    <a:pt x="1894995" y="1522310"/>
                    <a:pt x="1891707" y="1530247"/>
                    <a:pt x="1885855" y="1536099"/>
                  </a:cubicBezTo>
                  <a:cubicBezTo>
                    <a:pt x="1880003" y="1541951"/>
                    <a:pt x="1872066" y="1545238"/>
                    <a:pt x="1863790" y="1545238"/>
                  </a:cubicBezTo>
                  <a:lnTo>
                    <a:pt x="31204" y="1545238"/>
                  </a:lnTo>
                  <a:cubicBezTo>
                    <a:pt x="13971" y="1545238"/>
                    <a:pt x="0" y="1531268"/>
                    <a:pt x="0" y="1514034"/>
                  </a:cubicBezTo>
                  <a:lnTo>
                    <a:pt x="0" y="31204"/>
                  </a:lnTo>
                  <a:cubicBezTo>
                    <a:pt x="0" y="13971"/>
                    <a:pt x="13971" y="0"/>
                    <a:pt x="31204" y="0"/>
                  </a:cubicBezTo>
                  <a:close/>
                </a:path>
              </a:pathLst>
            </a:custGeom>
            <a:solidFill>
              <a:srgbClr val="0D4C57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1894995" cy="158333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6224554" y="1187802"/>
            <a:ext cx="1866235" cy="2061813"/>
            <a:chOff x="0" y="0"/>
            <a:chExt cx="569934" cy="629663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569934" cy="629663"/>
            </a:xfrm>
            <a:custGeom>
              <a:avLst/>
              <a:gdLst/>
              <a:ahLst/>
              <a:cxnLst/>
              <a:rect r="r" b="b" t="t" l="l"/>
              <a:pathLst>
                <a:path h="629663" w="569934">
                  <a:moveTo>
                    <a:pt x="120304" y="0"/>
                  </a:moveTo>
                  <a:lnTo>
                    <a:pt x="449630" y="0"/>
                  </a:lnTo>
                  <a:cubicBezTo>
                    <a:pt x="516072" y="0"/>
                    <a:pt x="569934" y="53862"/>
                    <a:pt x="569934" y="120304"/>
                  </a:cubicBezTo>
                  <a:lnTo>
                    <a:pt x="569934" y="509358"/>
                  </a:lnTo>
                  <a:cubicBezTo>
                    <a:pt x="569934" y="541265"/>
                    <a:pt x="557260" y="571865"/>
                    <a:pt x="534698" y="594426"/>
                  </a:cubicBezTo>
                  <a:cubicBezTo>
                    <a:pt x="512137" y="616988"/>
                    <a:pt x="481537" y="629663"/>
                    <a:pt x="449630" y="629663"/>
                  </a:cubicBezTo>
                  <a:lnTo>
                    <a:pt x="120304" y="629663"/>
                  </a:lnTo>
                  <a:cubicBezTo>
                    <a:pt x="53862" y="629663"/>
                    <a:pt x="0" y="575801"/>
                    <a:pt x="0" y="509358"/>
                  </a:cubicBezTo>
                  <a:lnTo>
                    <a:pt x="0" y="120304"/>
                  </a:lnTo>
                  <a:cubicBezTo>
                    <a:pt x="0" y="53862"/>
                    <a:pt x="53862" y="0"/>
                    <a:pt x="120304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569934" cy="66776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4" id="14"/>
          <p:cNvSpPr/>
          <p:nvPr/>
        </p:nvSpPr>
        <p:spPr>
          <a:xfrm flipH="false" flipV="false" rot="0">
            <a:off x="6608766" y="1397705"/>
            <a:ext cx="1097810" cy="1647744"/>
          </a:xfrm>
          <a:custGeom>
            <a:avLst/>
            <a:gdLst/>
            <a:ahLst/>
            <a:cxnLst/>
            <a:rect r="r" b="b" t="t" l="l"/>
            <a:pathLst>
              <a:path h="1647744" w="1097810">
                <a:moveTo>
                  <a:pt x="0" y="0"/>
                </a:moveTo>
                <a:lnTo>
                  <a:pt x="1097810" y="0"/>
                </a:lnTo>
                <a:lnTo>
                  <a:pt x="1097810" y="1647745"/>
                </a:lnTo>
                <a:lnTo>
                  <a:pt x="0" y="164774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0156931" y="1028700"/>
            <a:ext cx="6428062" cy="1949867"/>
          </a:xfrm>
          <a:custGeom>
            <a:avLst/>
            <a:gdLst/>
            <a:ahLst/>
            <a:cxnLst/>
            <a:rect r="r" b="b" t="t" l="l"/>
            <a:pathLst>
              <a:path h="1949867" w="6428062">
                <a:moveTo>
                  <a:pt x="0" y="0"/>
                </a:moveTo>
                <a:lnTo>
                  <a:pt x="6428062" y="0"/>
                </a:lnTo>
                <a:lnTo>
                  <a:pt x="6428062" y="1949867"/>
                </a:lnTo>
                <a:lnTo>
                  <a:pt x="0" y="194986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0020166" y="2451440"/>
            <a:ext cx="7204979" cy="4054201"/>
          </a:xfrm>
          <a:custGeom>
            <a:avLst/>
            <a:gdLst/>
            <a:ahLst/>
            <a:cxnLst/>
            <a:rect r="r" b="b" t="t" l="l"/>
            <a:pathLst>
              <a:path h="4054201" w="7204979">
                <a:moveTo>
                  <a:pt x="0" y="0"/>
                </a:moveTo>
                <a:lnTo>
                  <a:pt x="7204979" y="0"/>
                </a:lnTo>
                <a:lnTo>
                  <a:pt x="7204979" y="4054200"/>
                </a:lnTo>
                <a:lnTo>
                  <a:pt x="0" y="40542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0422354" y="6725684"/>
            <a:ext cx="6400603" cy="3248547"/>
          </a:xfrm>
          <a:custGeom>
            <a:avLst/>
            <a:gdLst/>
            <a:ahLst/>
            <a:cxnLst/>
            <a:rect r="r" b="b" t="t" l="l"/>
            <a:pathLst>
              <a:path h="3248547" w="6400603">
                <a:moveTo>
                  <a:pt x="0" y="0"/>
                </a:moveTo>
                <a:lnTo>
                  <a:pt x="6400604" y="0"/>
                </a:lnTo>
                <a:lnTo>
                  <a:pt x="6400604" y="3248548"/>
                </a:lnTo>
                <a:lnTo>
                  <a:pt x="0" y="324854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8" id="18"/>
          <p:cNvSpPr txBox="true"/>
          <p:nvPr/>
        </p:nvSpPr>
        <p:spPr>
          <a:xfrm rot="0">
            <a:off x="1523675" y="2686772"/>
            <a:ext cx="4582274" cy="5628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677"/>
              </a:lnSpc>
            </a:pPr>
            <a:r>
              <a:rPr lang="en-US" b="true" sz="3340" spc="263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WILL WE DISCUSS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294343" y="4438282"/>
            <a:ext cx="6663771" cy="42741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79"/>
              </a:lnSpc>
            </a:pPr>
            <a:r>
              <a:rPr lang="en-US" sz="3199" b="true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Get ready to learn all about:</a:t>
            </a:r>
          </a:p>
          <a:p>
            <a:pPr algn="l" marL="647700" indent="-323850" lvl="1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IB Magnet Program</a:t>
            </a:r>
          </a:p>
          <a:p>
            <a:pPr algn="l" marL="647700" indent="-323850" lvl="1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Culinary Arts Program</a:t>
            </a:r>
          </a:p>
          <a:p>
            <a:pPr algn="l" marL="647700" indent="-323850" lvl="1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IT (Technology) Program</a:t>
            </a:r>
          </a:p>
          <a:p>
            <a:pPr algn="l" marL="647700" indent="-323850" lvl="1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Course Offerings</a:t>
            </a:r>
          </a:p>
          <a:p>
            <a:pPr algn="l" marL="647700" indent="-323850" lvl="1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Extra-Curricular Activities</a:t>
            </a:r>
          </a:p>
          <a:p>
            <a:pPr algn="l" marL="647700" indent="-323850" lvl="1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Tutoring and After Care</a:t>
            </a:r>
          </a:p>
          <a:p>
            <a:pPr algn="l" marL="647700" indent="-323850" lvl="1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School Accolades and More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CAEC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912856"/>
            <a:ext cx="10794348" cy="2676500"/>
            <a:chOff x="0" y="0"/>
            <a:chExt cx="2842956" cy="70492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842956" cy="704922"/>
            </a:xfrm>
            <a:custGeom>
              <a:avLst/>
              <a:gdLst/>
              <a:ahLst/>
              <a:cxnLst/>
              <a:rect r="r" b="b" t="t" l="l"/>
              <a:pathLst>
                <a:path h="704922" w="2842956">
                  <a:moveTo>
                    <a:pt x="20799" y="0"/>
                  </a:moveTo>
                  <a:lnTo>
                    <a:pt x="2822157" y="0"/>
                  </a:lnTo>
                  <a:cubicBezTo>
                    <a:pt x="2833644" y="0"/>
                    <a:pt x="2842956" y="9312"/>
                    <a:pt x="2842956" y="20799"/>
                  </a:cubicBezTo>
                  <a:lnTo>
                    <a:pt x="2842956" y="684122"/>
                  </a:lnTo>
                  <a:cubicBezTo>
                    <a:pt x="2842956" y="695610"/>
                    <a:pt x="2833644" y="704922"/>
                    <a:pt x="2822157" y="704922"/>
                  </a:cubicBezTo>
                  <a:lnTo>
                    <a:pt x="20799" y="704922"/>
                  </a:lnTo>
                  <a:cubicBezTo>
                    <a:pt x="9312" y="704922"/>
                    <a:pt x="0" y="695610"/>
                    <a:pt x="0" y="684122"/>
                  </a:cubicBezTo>
                  <a:lnTo>
                    <a:pt x="0" y="20799"/>
                  </a:lnTo>
                  <a:cubicBezTo>
                    <a:pt x="0" y="9312"/>
                    <a:pt x="9312" y="0"/>
                    <a:pt x="20799" y="0"/>
                  </a:cubicBezTo>
                  <a:close/>
                </a:path>
              </a:pathLst>
            </a:custGeom>
            <a:solidFill>
              <a:srgbClr val="1E8899"/>
            </a:solidFill>
            <a:ln cap="rnd">
              <a:noFill/>
              <a:prstDash val="solid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842956" cy="74302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1523675" y="1138716"/>
            <a:ext cx="9287547" cy="14201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692"/>
              </a:lnSpc>
            </a:pPr>
            <a:r>
              <a:rPr lang="en-US" b="true" sz="8352" spc="1637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APPLY NOW</a:t>
            </a:r>
          </a:p>
        </p:txBody>
      </p:sp>
      <p:sp>
        <p:nvSpPr>
          <p:cNvPr name="AutoShape 6" id="6"/>
          <p:cNvSpPr/>
          <p:nvPr/>
        </p:nvSpPr>
        <p:spPr>
          <a:xfrm rot="19336">
            <a:off x="1523615" y="2494564"/>
            <a:ext cx="7620446" cy="0"/>
          </a:xfrm>
          <a:prstGeom prst="line">
            <a:avLst/>
          </a:prstGeom>
          <a:ln cap="rnd" w="85725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7" id="7"/>
          <p:cNvGrpSpPr/>
          <p:nvPr/>
        </p:nvGrpSpPr>
        <p:grpSpPr>
          <a:xfrm rot="0">
            <a:off x="12134775" y="912856"/>
            <a:ext cx="5124525" cy="1012131"/>
            <a:chOff x="0" y="0"/>
            <a:chExt cx="1349669" cy="26657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349669" cy="266570"/>
            </a:xfrm>
            <a:custGeom>
              <a:avLst/>
              <a:gdLst/>
              <a:ahLst/>
              <a:cxnLst/>
              <a:rect r="r" b="b" t="t" l="l"/>
              <a:pathLst>
                <a:path h="266570" w="1349669">
                  <a:moveTo>
                    <a:pt x="43812" y="0"/>
                  </a:moveTo>
                  <a:lnTo>
                    <a:pt x="1305857" y="0"/>
                  </a:lnTo>
                  <a:cubicBezTo>
                    <a:pt x="1317477" y="0"/>
                    <a:pt x="1328621" y="4616"/>
                    <a:pt x="1336837" y="12832"/>
                  </a:cubicBezTo>
                  <a:cubicBezTo>
                    <a:pt x="1345053" y="21049"/>
                    <a:pt x="1349669" y="32192"/>
                    <a:pt x="1349669" y="43812"/>
                  </a:cubicBezTo>
                  <a:lnTo>
                    <a:pt x="1349669" y="222758"/>
                  </a:lnTo>
                  <a:cubicBezTo>
                    <a:pt x="1349669" y="234377"/>
                    <a:pt x="1345053" y="245521"/>
                    <a:pt x="1336837" y="253737"/>
                  </a:cubicBezTo>
                  <a:cubicBezTo>
                    <a:pt x="1328621" y="261954"/>
                    <a:pt x="1317477" y="266570"/>
                    <a:pt x="1305857" y="266570"/>
                  </a:cubicBezTo>
                  <a:lnTo>
                    <a:pt x="43812" y="266570"/>
                  </a:lnTo>
                  <a:cubicBezTo>
                    <a:pt x="19615" y="266570"/>
                    <a:pt x="0" y="246954"/>
                    <a:pt x="0" y="222758"/>
                  </a:cubicBezTo>
                  <a:lnTo>
                    <a:pt x="0" y="43812"/>
                  </a:lnTo>
                  <a:cubicBezTo>
                    <a:pt x="0" y="32192"/>
                    <a:pt x="4616" y="21049"/>
                    <a:pt x="12832" y="12832"/>
                  </a:cubicBezTo>
                  <a:cubicBezTo>
                    <a:pt x="21049" y="4616"/>
                    <a:pt x="32192" y="0"/>
                    <a:pt x="43812" y="0"/>
                  </a:cubicBezTo>
                  <a:close/>
                </a:path>
              </a:pathLst>
            </a:custGeom>
            <a:solidFill>
              <a:srgbClr val="7CB666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1349669" cy="30467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12134775" y="2150220"/>
            <a:ext cx="5124525" cy="1012131"/>
            <a:chOff x="0" y="0"/>
            <a:chExt cx="1349669" cy="26657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349669" cy="266570"/>
            </a:xfrm>
            <a:custGeom>
              <a:avLst/>
              <a:gdLst/>
              <a:ahLst/>
              <a:cxnLst/>
              <a:rect r="r" b="b" t="t" l="l"/>
              <a:pathLst>
                <a:path h="266570" w="1349669">
                  <a:moveTo>
                    <a:pt x="43812" y="0"/>
                  </a:moveTo>
                  <a:lnTo>
                    <a:pt x="1305857" y="0"/>
                  </a:lnTo>
                  <a:cubicBezTo>
                    <a:pt x="1317477" y="0"/>
                    <a:pt x="1328621" y="4616"/>
                    <a:pt x="1336837" y="12832"/>
                  </a:cubicBezTo>
                  <a:cubicBezTo>
                    <a:pt x="1345053" y="21049"/>
                    <a:pt x="1349669" y="32192"/>
                    <a:pt x="1349669" y="43812"/>
                  </a:cubicBezTo>
                  <a:lnTo>
                    <a:pt x="1349669" y="222758"/>
                  </a:lnTo>
                  <a:cubicBezTo>
                    <a:pt x="1349669" y="234377"/>
                    <a:pt x="1345053" y="245521"/>
                    <a:pt x="1336837" y="253737"/>
                  </a:cubicBezTo>
                  <a:cubicBezTo>
                    <a:pt x="1328621" y="261954"/>
                    <a:pt x="1317477" y="266570"/>
                    <a:pt x="1305857" y="266570"/>
                  </a:cubicBezTo>
                  <a:lnTo>
                    <a:pt x="43812" y="266570"/>
                  </a:lnTo>
                  <a:cubicBezTo>
                    <a:pt x="19615" y="266570"/>
                    <a:pt x="0" y="246954"/>
                    <a:pt x="0" y="222758"/>
                  </a:cubicBezTo>
                  <a:lnTo>
                    <a:pt x="0" y="43812"/>
                  </a:lnTo>
                  <a:cubicBezTo>
                    <a:pt x="0" y="32192"/>
                    <a:pt x="4616" y="21049"/>
                    <a:pt x="12832" y="12832"/>
                  </a:cubicBezTo>
                  <a:cubicBezTo>
                    <a:pt x="21049" y="4616"/>
                    <a:pt x="32192" y="0"/>
                    <a:pt x="43812" y="0"/>
                  </a:cubicBezTo>
                  <a:close/>
                </a:path>
              </a:pathLst>
            </a:custGeom>
            <a:solidFill>
              <a:srgbClr val="ACDBE6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1349669" cy="30467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12134775" y="3387585"/>
            <a:ext cx="5124525" cy="1012131"/>
            <a:chOff x="0" y="0"/>
            <a:chExt cx="1349669" cy="26657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349669" cy="266570"/>
            </a:xfrm>
            <a:custGeom>
              <a:avLst/>
              <a:gdLst/>
              <a:ahLst/>
              <a:cxnLst/>
              <a:rect r="r" b="b" t="t" l="l"/>
              <a:pathLst>
                <a:path h="266570" w="1349669">
                  <a:moveTo>
                    <a:pt x="43812" y="0"/>
                  </a:moveTo>
                  <a:lnTo>
                    <a:pt x="1305857" y="0"/>
                  </a:lnTo>
                  <a:cubicBezTo>
                    <a:pt x="1317477" y="0"/>
                    <a:pt x="1328621" y="4616"/>
                    <a:pt x="1336837" y="12832"/>
                  </a:cubicBezTo>
                  <a:cubicBezTo>
                    <a:pt x="1345053" y="21049"/>
                    <a:pt x="1349669" y="32192"/>
                    <a:pt x="1349669" y="43812"/>
                  </a:cubicBezTo>
                  <a:lnTo>
                    <a:pt x="1349669" y="222758"/>
                  </a:lnTo>
                  <a:cubicBezTo>
                    <a:pt x="1349669" y="234377"/>
                    <a:pt x="1345053" y="245521"/>
                    <a:pt x="1336837" y="253737"/>
                  </a:cubicBezTo>
                  <a:cubicBezTo>
                    <a:pt x="1328621" y="261954"/>
                    <a:pt x="1317477" y="266570"/>
                    <a:pt x="1305857" y="266570"/>
                  </a:cubicBezTo>
                  <a:lnTo>
                    <a:pt x="43812" y="266570"/>
                  </a:lnTo>
                  <a:cubicBezTo>
                    <a:pt x="19615" y="266570"/>
                    <a:pt x="0" y="246954"/>
                    <a:pt x="0" y="222758"/>
                  </a:cubicBezTo>
                  <a:lnTo>
                    <a:pt x="0" y="43812"/>
                  </a:lnTo>
                  <a:cubicBezTo>
                    <a:pt x="0" y="32192"/>
                    <a:pt x="4616" y="21049"/>
                    <a:pt x="12832" y="12832"/>
                  </a:cubicBezTo>
                  <a:cubicBezTo>
                    <a:pt x="21049" y="4616"/>
                    <a:pt x="32192" y="0"/>
                    <a:pt x="43812" y="0"/>
                  </a:cubicBezTo>
                  <a:close/>
                </a:path>
              </a:pathLst>
            </a:custGeom>
            <a:solidFill>
              <a:srgbClr val="FCBF49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1349669" cy="30467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12134775" y="4624950"/>
            <a:ext cx="5124525" cy="1012131"/>
            <a:chOff x="0" y="0"/>
            <a:chExt cx="1349669" cy="26657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1349669" cy="266570"/>
            </a:xfrm>
            <a:custGeom>
              <a:avLst/>
              <a:gdLst/>
              <a:ahLst/>
              <a:cxnLst/>
              <a:rect r="r" b="b" t="t" l="l"/>
              <a:pathLst>
                <a:path h="266570" w="1349669">
                  <a:moveTo>
                    <a:pt x="43812" y="0"/>
                  </a:moveTo>
                  <a:lnTo>
                    <a:pt x="1305857" y="0"/>
                  </a:lnTo>
                  <a:cubicBezTo>
                    <a:pt x="1317477" y="0"/>
                    <a:pt x="1328621" y="4616"/>
                    <a:pt x="1336837" y="12832"/>
                  </a:cubicBezTo>
                  <a:cubicBezTo>
                    <a:pt x="1345053" y="21049"/>
                    <a:pt x="1349669" y="32192"/>
                    <a:pt x="1349669" y="43812"/>
                  </a:cubicBezTo>
                  <a:lnTo>
                    <a:pt x="1349669" y="222758"/>
                  </a:lnTo>
                  <a:cubicBezTo>
                    <a:pt x="1349669" y="234377"/>
                    <a:pt x="1345053" y="245521"/>
                    <a:pt x="1336837" y="253737"/>
                  </a:cubicBezTo>
                  <a:cubicBezTo>
                    <a:pt x="1328621" y="261954"/>
                    <a:pt x="1317477" y="266570"/>
                    <a:pt x="1305857" y="266570"/>
                  </a:cubicBezTo>
                  <a:lnTo>
                    <a:pt x="43812" y="266570"/>
                  </a:lnTo>
                  <a:cubicBezTo>
                    <a:pt x="19615" y="266570"/>
                    <a:pt x="0" y="246954"/>
                    <a:pt x="0" y="222758"/>
                  </a:cubicBezTo>
                  <a:lnTo>
                    <a:pt x="0" y="43812"/>
                  </a:lnTo>
                  <a:cubicBezTo>
                    <a:pt x="0" y="32192"/>
                    <a:pt x="4616" y="21049"/>
                    <a:pt x="12832" y="12832"/>
                  </a:cubicBezTo>
                  <a:cubicBezTo>
                    <a:pt x="21049" y="4616"/>
                    <a:pt x="32192" y="0"/>
                    <a:pt x="43812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8" id="18"/>
            <p:cNvSpPr txBox="true"/>
            <p:nvPr/>
          </p:nvSpPr>
          <p:spPr>
            <a:xfrm>
              <a:off x="0" y="-38100"/>
              <a:ext cx="1349669" cy="30467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12134775" y="5862314"/>
            <a:ext cx="5124525" cy="1012131"/>
            <a:chOff x="0" y="0"/>
            <a:chExt cx="1349669" cy="26657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1349669" cy="266570"/>
            </a:xfrm>
            <a:custGeom>
              <a:avLst/>
              <a:gdLst/>
              <a:ahLst/>
              <a:cxnLst/>
              <a:rect r="r" b="b" t="t" l="l"/>
              <a:pathLst>
                <a:path h="266570" w="1349669">
                  <a:moveTo>
                    <a:pt x="43812" y="0"/>
                  </a:moveTo>
                  <a:lnTo>
                    <a:pt x="1305857" y="0"/>
                  </a:lnTo>
                  <a:cubicBezTo>
                    <a:pt x="1317477" y="0"/>
                    <a:pt x="1328621" y="4616"/>
                    <a:pt x="1336837" y="12832"/>
                  </a:cubicBezTo>
                  <a:cubicBezTo>
                    <a:pt x="1345053" y="21049"/>
                    <a:pt x="1349669" y="32192"/>
                    <a:pt x="1349669" y="43812"/>
                  </a:cubicBezTo>
                  <a:lnTo>
                    <a:pt x="1349669" y="222758"/>
                  </a:lnTo>
                  <a:cubicBezTo>
                    <a:pt x="1349669" y="234377"/>
                    <a:pt x="1345053" y="245521"/>
                    <a:pt x="1336837" y="253737"/>
                  </a:cubicBezTo>
                  <a:cubicBezTo>
                    <a:pt x="1328621" y="261954"/>
                    <a:pt x="1317477" y="266570"/>
                    <a:pt x="1305857" y="266570"/>
                  </a:cubicBezTo>
                  <a:lnTo>
                    <a:pt x="43812" y="266570"/>
                  </a:lnTo>
                  <a:cubicBezTo>
                    <a:pt x="19615" y="266570"/>
                    <a:pt x="0" y="246954"/>
                    <a:pt x="0" y="222758"/>
                  </a:cubicBezTo>
                  <a:lnTo>
                    <a:pt x="0" y="43812"/>
                  </a:lnTo>
                  <a:cubicBezTo>
                    <a:pt x="0" y="32192"/>
                    <a:pt x="4616" y="21049"/>
                    <a:pt x="12832" y="12832"/>
                  </a:cubicBezTo>
                  <a:cubicBezTo>
                    <a:pt x="21049" y="4616"/>
                    <a:pt x="32192" y="0"/>
                    <a:pt x="43812" y="0"/>
                  </a:cubicBezTo>
                  <a:close/>
                </a:path>
              </a:pathLst>
            </a:custGeom>
            <a:solidFill>
              <a:srgbClr val="7CB666"/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38100"/>
              <a:ext cx="1349669" cy="30467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12134775" y="7099679"/>
            <a:ext cx="5124525" cy="1012131"/>
            <a:chOff x="0" y="0"/>
            <a:chExt cx="1349669" cy="26657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1349669" cy="266570"/>
            </a:xfrm>
            <a:custGeom>
              <a:avLst/>
              <a:gdLst/>
              <a:ahLst/>
              <a:cxnLst/>
              <a:rect r="r" b="b" t="t" l="l"/>
              <a:pathLst>
                <a:path h="266570" w="1349669">
                  <a:moveTo>
                    <a:pt x="43812" y="0"/>
                  </a:moveTo>
                  <a:lnTo>
                    <a:pt x="1305857" y="0"/>
                  </a:lnTo>
                  <a:cubicBezTo>
                    <a:pt x="1317477" y="0"/>
                    <a:pt x="1328621" y="4616"/>
                    <a:pt x="1336837" y="12832"/>
                  </a:cubicBezTo>
                  <a:cubicBezTo>
                    <a:pt x="1345053" y="21049"/>
                    <a:pt x="1349669" y="32192"/>
                    <a:pt x="1349669" y="43812"/>
                  </a:cubicBezTo>
                  <a:lnTo>
                    <a:pt x="1349669" y="222758"/>
                  </a:lnTo>
                  <a:cubicBezTo>
                    <a:pt x="1349669" y="234377"/>
                    <a:pt x="1345053" y="245521"/>
                    <a:pt x="1336837" y="253737"/>
                  </a:cubicBezTo>
                  <a:cubicBezTo>
                    <a:pt x="1328621" y="261954"/>
                    <a:pt x="1317477" y="266570"/>
                    <a:pt x="1305857" y="266570"/>
                  </a:cubicBezTo>
                  <a:lnTo>
                    <a:pt x="43812" y="266570"/>
                  </a:lnTo>
                  <a:cubicBezTo>
                    <a:pt x="19615" y="266570"/>
                    <a:pt x="0" y="246954"/>
                    <a:pt x="0" y="222758"/>
                  </a:cubicBezTo>
                  <a:lnTo>
                    <a:pt x="0" y="43812"/>
                  </a:lnTo>
                  <a:cubicBezTo>
                    <a:pt x="0" y="32192"/>
                    <a:pt x="4616" y="21049"/>
                    <a:pt x="12832" y="12832"/>
                  </a:cubicBezTo>
                  <a:cubicBezTo>
                    <a:pt x="21049" y="4616"/>
                    <a:pt x="32192" y="0"/>
                    <a:pt x="43812" y="0"/>
                  </a:cubicBezTo>
                  <a:close/>
                </a:path>
              </a:pathLst>
            </a:custGeom>
            <a:solidFill>
              <a:srgbClr val="ACDBE6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38100"/>
              <a:ext cx="1349669" cy="30467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12134775" y="8337044"/>
            <a:ext cx="5124525" cy="1012131"/>
            <a:chOff x="0" y="0"/>
            <a:chExt cx="1349669" cy="26657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1349669" cy="266570"/>
            </a:xfrm>
            <a:custGeom>
              <a:avLst/>
              <a:gdLst/>
              <a:ahLst/>
              <a:cxnLst/>
              <a:rect r="r" b="b" t="t" l="l"/>
              <a:pathLst>
                <a:path h="266570" w="1349669">
                  <a:moveTo>
                    <a:pt x="43812" y="0"/>
                  </a:moveTo>
                  <a:lnTo>
                    <a:pt x="1305857" y="0"/>
                  </a:lnTo>
                  <a:cubicBezTo>
                    <a:pt x="1317477" y="0"/>
                    <a:pt x="1328621" y="4616"/>
                    <a:pt x="1336837" y="12832"/>
                  </a:cubicBezTo>
                  <a:cubicBezTo>
                    <a:pt x="1345053" y="21049"/>
                    <a:pt x="1349669" y="32192"/>
                    <a:pt x="1349669" y="43812"/>
                  </a:cubicBezTo>
                  <a:lnTo>
                    <a:pt x="1349669" y="222758"/>
                  </a:lnTo>
                  <a:cubicBezTo>
                    <a:pt x="1349669" y="234377"/>
                    <a:pt x="1345053" y="245521"/>
                    <a:pt x="1336837" y="253737"/>
                  </a:cubicBezTo>
                  <a:cubicBezTo>
                    <a:pt x="1328621" y="261954"/>
                    <a:pt x="1317477" y="266570"/>
                    <a:pt x="1305857" y="266570"/>
                  </a:cubicBezTo>
                  <a:lnTo>
                    <a:pt x="43812" y="266570"/>
                  </a:lnTo>
                  <a:cubicBezTo>
                    <a:pt x="19615" y="266570"/>
                    <a:pt x="0" y="246954"/>
                    <a:pt x="0" y="222758"/>
                  </a:cubicBezTo>
                  <a:lnTo>
                    <a:pt x="0" y="43812"/>
                  </a:lnTo>
                  <a:cubicBezTo>
                    <a:pt x="0" y="32192"/>
                    <a:pt x="4616" y="21049"/>
                    <a:pt x="12832" y="12832"/>
                  </a:cubicBezTo>
                  <a:cubicBezTo>
                    <a:pt x="21049" y="4616"/>
                    <a:pt x="32192" y="0"/>
                    <a:pt x="43812" y="0"/>
                  </a:cubicBezTo>
                  <a:close/>
                </a:path>
              </a:pathLst>
            </a:custGeom>
            <a:solidFill>
              <a:srgbClr val="FCBF49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38100"/>
              <a:ext cx="1349669" cy="30467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1028700" y="3893651"/>
            <a:ext cx="6794347" cy="5728704"/>
            <a:chOff x="0" y="0"/>
            <a:chExt cx="9059129" cy="7638272"/>
          </a:xfrm>
        </p:grpSpPr>
        <p:grpSp>
          <p:nvGrpSpPr>
            <p:cNvPr name="Group 29" id="29"/>
            <p:cNvGrpSpPr/>
            <p:nvPr/>
          </p:nvGrpSpPr>
          <p:grpSpPr>
            <a:xfrm rot="0">
              <a:off x="0" y="0"/>
              <a:ext cx="9059129" cy="7638272"/>
              <a:chOff x="0" y="0"/>
              <a:chExt cx="1789458" cy="1508795"/>
            </a:xfrm>
          </p:grpSpPr>
          <p:sp>
            <p:nvSpPr>
              <p:cNvPr name="Freeform 30" id="30"/>
              <p:cNvSpPr/>
              <p:nvPr/>
            </p:nvSpPr>
            <p:spPr>
              <a:xfrm flipH="false" flipV="false" rot="0">
                <a:off x="0" y="0"/>
                <a:ext cx="1789458" cy="1508795"/>
              </a:xfrm>
              <a:custGeom>
                <a:avLst/>
                <a:gdLst/>
                <a:ahLst/>
                <a:cxnLst/>
                <a:rect r="r" b="b" t="t" l="l"/>
                <a:pathLst>
                  <a:path h="1508795" w="1789458">
                    <a:moveTo>
                      <a:pt x="33044" y="0"/>
                    </a:moveTo>
                    <a:lnTo>
                      <a:pt x="1756413" y="0"/>
                    </a:lnTo>
                    <a:cubicBezTo>
                      <a:pt x="1774663" y="0"/>
                      <a:pt x="1789458" y="14795"/>
                      <a:pt x="1789458" y="33044"/>
                    </a:cubicBezTo>
                    <a:lnTo>
                      <a:pt x="1789458" y="1475750"/>
                    </a:lnTo>
                    <a:cubicBezTo>
                      <a:pt x="1789458" y="1484514"/>
                      <a:pt x="1785976" y="1492919"/>
                      <a:pt x="1779779" y="1499116"/>
                    </a:cubicBezTo>
                    <a:cubicBezTo>
                      <a:pt x="1773582" y="1505313"/>
                      <a:pt x="1765177" y="1508795"/>
                      <a:pt x="1756413" y="1508795"/>
                    </a:cubicBezTo>
                    <a:lnTo>
                      <a:pt x="33044" y="1508795"/>
                    </a:lnTo>
                    <a:cubicBezTo>
                      <a:pt x="14795" y="1508795"/>
                      <a:pt x="0" y="1494000"/>
                      <a:pt x="0" y="1475750"/>
                    </a:cubicBezTo>
                    <a:lnTo>
                      <a:pt x="0" y="33044"/>
                    </a:lnTo>
                    <a:cubicBezTo>
                      <a:pt x="0" y="24281"/>
                      <a:pt x="3481" y="15876"/>
                      <a:pt x="9679" y="9679"/>
                    </a:cubicBezTo>
                    <a:cubicBezTo>
                      <a:pt x="15876" y="3481"/>
                      <a:pt x="24281" y="0"/>
                      <a:pt x="33044" y="0"/>
                    </a:cubicBezTo>
                    <a:close/>
                  </a:path>
                </a:pathLst>
              </a:custGeom>
              <a:solidFill>
                <a:srgbClr val="0D4C57"/>
              </a:solidFill>
            </p:spPr>
          </p:sp>
          <p:sp>
            <p:nvSpPr>
              <p:cNvPr name="TextBox 31" id="31"/>
              <p:cNvSpPr txBox="true"/>
              <p:nvPr/>
            </p:nvSpPr>
            <p:spPr>
              <a:xfrm>
                <a:off x="0" y="-38100"/>
                <a:ext cx="1789458" cy="154689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TextBox 32" id="32"/>
            <p:cNvSpPr txBox="true"/>
            <p:nvPr/>
          </p:nvSpPr>
          <p:spPr>
            <a:xfrm rot="0">
              <a:off x="854493" y="771771"/>
              <a:ext cx="7350144" cy="685355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5179"/>
                </a:lnSpc>
              </a:pPr>
              <a:r>
                <a:rPr lang="en-US" sz="3699">
                  <a:solidFill>
                    <a:srgbClr val="FFFFFF"/>
                  </a:solidFill>
                  <a:latin typeface="Canva Sans"/>
                  <a:ea typeface="Canva Sans"/>
                  <a:cs typeface="Canva Sans"/>
                  <a:sym typeface="Canva Sans"/>
                </a:rPr>
                <a:t>The Magnet Application for the 2025-26 school year opened on October 1st 2024, and will close on </a:t>
              </a:r>
            </a:p>
            <a:p>
              <a:pPr algn="ctr">
                <a:lnSpc>
                  <a:spcPts val="5179"/>
                </a:lnSpc>
              </a:pPr>
              <a:r>
                <a:rPr lang="en-US" sz="3699" b="true">
                  <a:solidFill>
                    <a:srgbClr val="5CE1E6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January 15, 2025.</a:t>
              </a:r>
            </a:p>
            <a:p>
              <a:pPr algn="ctr">
                <a:lnSpc>
                  <a:spcPts val="4900"/>
                </a:lnSpc>
              </a:pPr>
            </a:p>
            <a:p>
              <a:pPr algn="ctr">
                <a:lnSpc>
                  <a:spcPts val="4900"/>
                </a:lnSpc>
              </a:pPr>
            </a:p>
          </p:txBody>
        </p:sp>
      </p:grpSp>
      <p:sp>
        <p:nvSpPr>
          <p:cNvPr name="Freeform 33" id="33"/>
          <p:cNvSpPr/>
          <p:nvPr/>
        </p:nvSpPr>
        <p:spPr>
          <a:xfrm flipH="false" flipV="false" rot="0">
            <a:off x="7164910" y="3947775"/>
            <a:ext cx="4969865" cy="6626486"/>
          </a:xfrm>
          <a:custGeom>
            <a:avLst/>
            <a:gdLst/>
            <a:ahLst/>
            <a:cxnLst/>
            <a:rect r="r" b="b" t="t" l="l"/>
            <a:pathLst>
              <a:path h="6626486" w="4969865">
                <a:moveTo>
                  <a:pt x="0" y="0"/>
                </a:moveTo>
                <a:lnTo>
                  <a:pt x="4969865" y="0"/>
                </a:lnTo>
                <a:lnTo>
                  <a:pt x="4969865" y="6626486"/>
                </a:lnTo>
                <a:lnTo>
                  <a:pt x="0" y="662648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4" id="34"/>
          <p:cNvSpPr txBox="true"/>
          <p:nvPr/>
        </p:nvSpPr>
        <p:spPr>
          <a:xfrm rot="0">
            <a:off x="1523675" y="2806149"/>
            <a:ext cx="8037473" cy="5657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677"/>
              </a:lnSpc>
            </a:pPr>
            <a:r>
              <a:rPr lang="en-US" b="true" sz="3340" spc="126">
                <a:solidFill>
                  <a:srgbClr val="FCBF49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YOURCHOICEMIAMI.ORG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12134775" y="1153524"/>
            <a:ext cx="5124525" cy="6288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37"/>
              </a:lnSpc>
            </a:pPr>
            <a:r>
              <a:rPr lang="en-US" b="true" sz="3740" spc="142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LINKS CAN ALSO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12134775" y="2400414"/>
            <a:ext cx="5124525" cy="5628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77"/>
              </a:lnSpc>
            </a:pPr>
            <a:r>
              <a:rPr lang="en-US" b="true" sz="3340" spc="126">
                <a:solidFill>
                  <a:srgbClr val="0D4C57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BE FOUND ON...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12134775" y="3637779"/>
            <a:ext cx="5124525" cy="5628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77"/>
              </a:lnSpc>
            </a:pPr>
            <a:r>
              <a:rPr lang="en-US" b="true" sz="3340" spc="126">
                <a:solidFill>
                  <a:srgbClr val="0D4C57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OUR WEBSITES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12134775" y="4884668"/>
            <a:ext cx="5124525" cy="4472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97"/>
              </a:lnSpc>
            </a:pPr>
            <a:r>
              <a:rPr lang="en-US" b="true" sz="2640" spc="100">
                <a:solidFill>
                  <a:srgbClr val="0D4C57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LAMARLOUISECURRY.NET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12134775" y="6112508"/>
            <a:ext cx="5124525" cy="5628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77"/>
              </a:lnSpc>
            </a:pPr>
            <a:r>
              <a:rPr lang="en-US" b="true" sz="3340" spc="126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CURRYIB.COM 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12134775" y="7349873"/>
            <a:ext cx="5124525" cy="4898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77"/>
              </a:lnSpc>
            </a:pPr>
            <a:r>
              <a:rPr lang="en-US" b="true" sz="2840" spc="107">
                <a:solidFill>
                  <a:srgbClr val="0D4C57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YOURCHOICEMIAMI.ORG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12134775" y="8587237"/>
            <a:ext cx="5124525" cy="5628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77"/>
              </a:lnSpc>
            </a:pPr>
            <a:r>
              <a:rPr lang="en-US" b="true" sz="3340" spc="126">
                <a:solidFill>
                  <a:srgbClr val="0D4C57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APPLY NOW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CDB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837593" y="1298988"/>
            <a:ext cx="11904234" cy="11904234"/>
            <a:chOff x="0" y="0"/>
            <a:chExt cx="812800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7CB666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642153" y="365602"/>
            <a:ext cx="11240526" cy="1866772"/>
            <a:chOff x="0" y="0"/>
            <a:chExt cx="2960468" cy="49166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960468" cy="491660"/>
            </a:xfrm>
            <a:custGeom>
              <a:avLst/>
              <a:gdLst/>
              <a:ahLst/>
              <a:cxnLst/>
              <a:rect r="r" b="b" t="t" l="l"/>
              <a:pathLst>
                <a:path h="491660" w="2960468">
                  <a:moveTo>
                    <a:pt x="19974" y="0"/>
                  </a:moveTo>
                  <a:lnTo>
                    <a:pt x="2940494" y="0"/>
                  </a:lnTo>
                  <a:cubicBezTo>
                    <a:pt x="2951525" y="0"/>
                    <a:pt x="2960468" y="8943"/>
                    <a:pt x="2960468" y="19974"/>
                  </a:cubicBezTo>
                  <a:lnTo>
                    <a:pt x="2960468" y="471686"/>
                  </a:lnTo>
                  <a:cubicBezTo>
                    <a:pt x="2960468" y="482718"/>
                    <a:pt x="2951525" y="491660"/>
                    <a:pt x="2940494" y="491660"/>
                  </a:cubicBezTo>
                  <a:lnTo>
                    <a:pt x="19974" y="491660"/>
                  </a:lnTo>
                  <a:cubicBezTo>
                    <a:pt x="8943" y="491660"/>
                    <a:pt x="0" y="482718"/>
                    <a:pt x="0" y="471686"/>
                  </a:cubicBezTo>
                  <a:lnTo>
                    <a:pt x="0" y="19974"/>
                  </a:lnTo>
                  <a:cubicBezTo>
                    <a:pt x="0" y="8943"/>
                    <a:pt x="8943" y="0"/>
                    <a:pt x="19974" y="0"/>
                  </a:cubicBezTo>
                  <a:close/>
                </a:path>
              </a:pathLst>
            </a:custGeom>
            <a:solidFill>
              <a:srgbClr val="1E8899"/>
            </a:solidFill>
            <a:ln cap="rnd">
              <a:noFill/>
              <a:prstDash val="solid"/>
              <a:round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2960468" cy="52976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642153" y="2685863"/>
            <a:ext cx="16390880" cy="5617389"/>
            <a:chOff x="0" y="0"/>
            <a:chExt cx="4316940" cy="1479477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4316940" cy="1479477"/>
            </a:xfrm>
            <a:custGeom>
              <a:avLst/>
              <a:gdLst/>
              <a:ahLst/>
              <a:cxnLst/>
              <a:rect r="r" b="b" t="t" l="l"/>
              <a:pathLst>
                <a:path h="1479477" w="4316940">
                  <a:moveTo>
                    <a:pt x="13698" y="0"/>
                  </a:moveTo>
                  <a:lnTo>
                    <a:pt x="4303242" y="0"/>
                  </a:lnTo>
                  <a:cubicBezTo>
                    <a:pt x="4306875" y="0"/>
                    <a:pt x="4310359" y="1443"/>
                    <a:pt x="4312928" y="4012"/>
                  </a:cubicBezTo>
                  <a:cubicBezTo>
                    <a:pt x="4315497" y="6581"/>
                    <a:pt x="4316940" y="10065"/>
                    <a:pt x="4316940" y="13698"/>
                  </a:cubicBezTo>
                  <a:lnTo>
                    <a:pt x="4316940" y="1465779"/>
                  </a:lnTo>
                  <a:cubicBezTo>
                    <a:pt x="4316940" y="1473344"/>
                    <a:pt x="4310807" y="1479477"/>
                    <a:pt x="4303242" y="1479477"/>
                  </a:cubicBezTo>
                  <a:lnTo>
                    <a:pt x="13698" y="1479477"/>
                  </a:lnTo>
                  <a:cubicBezTo>
                    <a:pt x="6133" y="1479477"/>
                    <a:pt x="0" y="1473344"/>
                    <a:pt x="0" y="1465779"/>
                  </a:cubicBezTo>
                  <a:lnTo>
                    <a:pt x="0" y="13698"/>
                  </a:lnTo>
                  <a:cubicBezTo>
                    <a:pt x="0" y="6133"/>
                    <a:pt x="6133" y="0"/>
                    <a:pt x="13698" y="0"/>
                  </a:cubicBezTo>
                  <a:close/>
                </a:path>
              </a:pathLst>
            </a:custGeom>
            <a:solidFill>
              <a:srgbClr val="0D4C57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142875"/>
              <a:ext cx="4316940" cy="162235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 marL="885178" indent="-442589" lvl="1">
                <a:lnSpc>
                  <a:spcPts val="6313"/>
                </a:lnSpc>
                <a:buAutoNum type="arabicPeriod" startAt="1"/>
              </a:pPr>
              <a:r>
                <a:rPr lang="en-US" sz="4099">
                  <a:solidFill>
                    <a:srgbClr val="FFFFFF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 Curry just turned 20!</a:t>
              </a:r>
            </a:p>
            <a:p>
              <a:pPr algn="l" marL="885178" indent="-442589" lvl="1">
                <a:lnSpc>
                  <a:spcPts val="6313"/>
                </a:lnSpc>
                <a:buAutoNum type="arabicPeriod" startAt="1"/>
              </a:pPr>
              <a:r>
                <a:rPr lang="en-US" sz="4099">
                  <a:solidFill>
                    <a:srgbClr val="FFFFFF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We are a Certified Magnet School of America- Demonstration Level</a:t>
              </a:r>
            </a:p>
            <a:p>
              <a:pPr algn="l" marL="885178" indent="-442589" lvl="1">
                <a:lnSpc>
                  <a:spcPts val="6313"/>
                </a:lnSpc>
                <a:buAutoNum type="arabicPeriod" startAt="1"/>
              </a:pPr>
              <a:r>
                <a:rPr lang="en-US" sz="4099">
                  <a:solidFill>
                    <a:srgbClr val="FFFFFF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We are a S.T.E.A.M. Gold Level School</a:t>
              </a:r>
            </a:p>
            <a:p>
              <a:pPr algn="l" marL="885178" indent="-442589" lvl="1">
                <a:lnSpc>
                  <a:spcPts val="6313"/>
                </a:lnSpc>
                <a:buAutoNum type="arabicPeriod" startAt="1"/>
              </a:pPr>
              <a:r>
                <a:rPr lang="en-US" sz="4099">
                  <a:solidFill>
                    <a:srgbClr val="FFFFFF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We were a TOP Magnet School of Excellence (MSA)</a:t>
              </a:r>
            </a:p>
            <a:p>
              <a:pPr algn="l" marL="885178" indent="-442589" lvl="1">
                <a:lnSpc>
                  <a:spcPts val="6313"/>
                </a:lnSpc>
                <a:buAutoNum type="arabicPeriod" startAt="1"/>
              </a:pPr>
              <a:r>
                <a:rPr lang="en-US" sz="4099">
                  <a:solidFill>
                    <a:srgbClr val="FFFFFF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Our courses are offered at ALL levels -Adv, Gifted, ESE, ELL, Regular</a:t>
              </a:r>
            </a:p>
            <a:p>
              <a:pPr algn="l" marL="885178" indent="-442589" lvl="1">
                <a:lnSpc>
                  <a:spcPts val="6313"/>
                </a:lnSpc>
                <a:buAutoNum type="arabicPeriod" startAt="1"/>
              </a:pPr>
              <a:r>
                <a:rPr lang="en-US" sz="4099">
                  <a:solidFill>
                    <a:srgbClr val="FFFFFF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We work with AMAZING partners!</a:t>
              </a:r>
            </a:p>
            <a:p>
              <a:pPr algn="l">
                <a:lnSpc>
                  <a:spcPts val="5739"/>
                </a:lnSpc>
              </a:pP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1346189" y="584613"/>
            <a:ext cx="10806470" cy="1285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500"/>
              </a:lnSpc>
            </a:pPr>
            <a:r>
              <a:rPr lang="en-US" b="true" sz="7500" spc="450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CHECK THIS OUT!</a:t>
            </a:r>
          </a:p>
        </p:txBody>
      </p:sp>
      <p:sp>
        <p:nvSpPr>
          <p:cNvPr name="Freeform 12" id="12"/>
          <p:cNvSpPr/>
          <p:nvPr/>
        </p:nvSpPr>
        <p:spPr>
          <a:xfrm flipH="false" flipV="false" rot="0">
            <a:off x="9825898" y="5004973"/>
            <a:ext cx="8202748" cy="6152061"/>
          </a:xfrm>
          <a:custGeom>
            <a:avLst/>
            <a:gdLst/>
            <a:ahLst/>
            <a:cxnLst/>
            <a:rect r="r" b="b" t="t" l="l"/>
            <a:pathLst>
              <a:path h="6152061" w="8202748">
                <a:moveTo>
                  <a:pt x="0" y="0"/>
                </a:moveTo>
                <a:lnTo>
                  <a:pt x="8202748" y="0"/>
                </a:lnTo>
                <a:lnTo>
                  <a:pt x="8202748" y="6152061"/>
                </a:lnTo>
                <a:lnTo>
                  <a:pt x="0" y="615206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13" id="13"/>
          <p:cNvGrpSpPr/>
          <p:nvPr/>
        </p:nvGrpSpPr>
        <p:grpSpPr>
          <a:xfrm rot="0">
            <a:off x="11096373" y="1611928"/>
            <a:ext cx="6454346" cy="1404263"/>
            <a:chOff x="0" y="0"/>
            <a:chExt cx="8605795" cy="1872351"/>
          </a:xfrm>
        </p:grpSpPr>
        <p:grpSp>
          <p:nvGrpSpPr>
            <p:cNvPr name="Group 14" id="14"/>
            <p:cNvGrpSpPr/>
            <p:nvPr/>
          </p:nvGrpSpPr>
          <p:grpSpPr>
            <a:xfrm rot="0">
              <a:off x="0" y="0"/>
              <a:ext cx="8605795" cy="1872351"/>
              <a:chOff x="0" y="0"/>
              <a:chExt cx="2920063" cy="635314"/>
            </a:xfrm>
          </p:grpSpPr>
          <p:sp>
            <p:nvSpPr>
              <p:cNvPr name="Freeform 15" id="15"/>
              <p:cNvSpPr/>
              <p:nvPr/>
            </p:nvSpPr>
            <p:spPr>
              <a:xfrm flipH="false" flipV="false" rot="0">
                <a:off x="0" y="0"/>
                <a:ext cx="2920063" cy="635314"/>
              </a:xfrm>
              <a:custGeom>
                <a:avLst/>
                <a:gdLst/>
                <a:ahLst/>
                <a:cxnLst/>
                <a:rect r="r" b="b" t="t" l="l"/>
                <a:pathLst>
                  <a:path h="635314" w="2920063">
                    <a:moveTo>
                      <a:pt x="59974" y="0"/>
                    </a:moveTo>
                    <a:lnTo>
                      <a:pt x="2860089" y="0"/>
                    </a:lnTo>
                    <a:cubicBezTo>
                      <a:pt x="2875995" y="0"/>
                      <a:pt x="2891250" y="6319"/>
                      <a:pt x="2902497" y="17566"/>
                    </a:cubicBezTo>
                    <a:cubicBezTo>
                      <a:pt x="2913744" y="28814"/>
                      <a:pt x="2920063" y="44068"/>
                      <a:pt x="2920063" y="59974"/>
                    </a:cubicBezTo>
                    <a:lnTo>
                      <a:pt x="2920063" y="575340"/>
                    </a:lnTo>
                    <a:cubicBezTo>
                      <a:pt x="2920063" y="591246"/>
                      <a:pt x="2913744" y="606501"/>
                      <a:pt x="2902497" y="617748"/>
                    </a:cubicBezTo>
                    <a:cubicBezTo>
                      <a:pt x="2891250" y="628995"/>
                      <a:pt x="2875995" y="635314"/>
                      <a:pt x="2860089" y="635314"/>
                    </a:cubicBezTo>
                    <a:lnTo>
                      <a:pt x="59974" y="635314"/>
                    </a:lnTo>
                    <a:cubicBezTo>
                      <a:pt x="44068" y="635314"/>
                      <a:pt x="28814" y="628995"/>
                      <a:pt x="17566" y="617748"/>
                    </a:cubicBezTo>
                    <a:cubicBezTo>
                      <a:pt x="6319" y="606501"/>
                      <a:pt x="0" y="591246"/>
                      <a:pt x="0" y="575340"/>
                    </a:cubicBezTo>
                    <a:lnTo>
                      <a:pt x="0" y="59974"/>
                    </a:lnTo>
                    <a:cubicBezTo>
                      <a:pt x="0" y="44068"/>
                      <a:pt x="6319" y="28814"/>
                      <a:pt x="17566" y="17566"/>
                    </a:cubicBezTo>
                    <a:cubicBezTo>
                      <a:pt x="28814" y="6319"/>
                      <a:pt x="44068" y="0"/>
                      <a:pt x="59974" y="0"/>
                    </a:cubicBezTo>
                    <a:close/>
                  </a:path>
                </a:pathLst>
              </a:custGeom>
              <a:solidFill>
                <a:srgbClr val="FCBF49"/>
              </a:solidFill>
            </p:spPr>
          </p:sp>
          <p:sp>
            <p:nvSpPr>
              <p:cNvPr name="TextBox 16" id="16"/>
              <p:cNvSpPr txBox="true"/>
              <p:nvPr/>
            </p:nvSpPr>
            <p:spPr>
              <a:xfrm>
                <a:off x="0" y="-38100"/>
                <a:ext cx="2920063" cy="673414"/>
              </a:xfrm>
              <a:prstGeom prst="rect">
                <a:avLst/>
              </a:prstGeom>
            </p:spPr>
            <p:txBody>
              <a:bodyPr anchor="ctr" rtlCol="false" tIns="29573" lIns="29573" bIns="29573" rIns="29573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sp>
          <p:nvSpPr>
            <p:cNvPr name="TextBox 17" id="17"/>
            <p:cNvSpPr txBox="true"/>
            <p:nvPr/>
          </p:nvSpPr>
          <p:spPr>
            <a:xfrm rot="0">
              <a:off x="114447" y="432610"/>
              <a:ext cx="8491348" cy="120438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7699"/>
                </a:lnSpc>
              </a:pPr>
              <a:r>
                <a:rPr lang="en-US" b="true" sz="5499">
                  <a:solidFill>
                    <a:srgbClr val="0D4C57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FAST FACTS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CDB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67458" y="931415"/>
            <a:ext cx="11904234" cy="11904234"/>
            <a:chOff x="0" y="0"/>
            <a:chExt cx="812800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CBF49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0729986" y="2776179"/>
            <a:ext cx="9174250" cy="7224722"/>
          </a:xfrm>
          <a:custGeom>
            <a:avLst/>
            <a:gdLst/>
            <a:ahLst/>
            <a:cxnLst/>
            <a:rect r="r" b="b" t="t" l="l"/>
            <a:pathLst>
              <a:path h="7224722" w="9174250">
                <a:moveTo>
                  <a:pt x="0" y="0"/>
                </a:moveTo>
                <a:lnTo>
                  <a:pt x="9174250" y="0"/>
                </a:lnTo>
                <a:lnTo>
                  <a:pt x="9174250" y="7224721"/>
                </a:lnTo>
                <a:lnTo>
                  <a:pt x="0" y="72247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489977" y="297426"/>
            <a:ext cx="9221839" cy="1866772"/>
            <a:chOff x="0" y="0"/>
            <a:chExt cx="2428797" cy="49166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428797" cy="491660"/>
            </a:xfrm>
            <a:custGeom>
              <a:avLst/>
              <a:gdLst/>
              <a:ahLst/>
              <a:cxnLst/>
              <a:rect r="r" b="b" t="t" l="l"/>
              <a:pathLst>
                <a:path h="491660" w="2428797">
                  <a:moveTo>
                    <a:pt x="24346" y="0"/>
                  </a:moveTo>
                  <a:lnTo>
                    <a:pt x="2404451" y="0"/>
                  </a:lnTo>
                  <a:cubicBezTo>
                    <a:pt x="2410908" y="0"/>
                    <a:pt x="2417101" y="2565"/>
                    <a:pt x="2421666" y="7131"/>
                  </a:cubicBezTo>
                  <a:cubicBezTo>
                    <a:pt x="2426232" y="11697"/>
                    <a:pt x="2428797" y="17889"/>
                    <a:pt x="2428797" y="24346"/>
                  </a:cubicBezTo>
                  <a:lnTo>
                    <a:pt x="2428797" y="467314"/>
                  </a:lnTo>
                  <a:cubicBezTo>
                    <a:pt x="2428797" y="473771"/>
                    <a:pt x="2426232" y="479964"/>
                    <a:pt x="2421666" y="484529"/>
                  </a:cubicBezTo>
                  <a:cubicBezTo>
                    <a:pt x="2417101" y="489095"/>
                    <a:pt x="2410908" y="491660"/>
                    <a:pt x="2404451" y="491660"/>
                  </a:cubicBezTo>
                  <a:lnTo>
                    <a:pt x="24346" y="491660"/>
                  </a:lnTo>
                  <a:cubicBezTo>
                    <a:pt x="17889" y="491660"/>
                    <a:pt x="11697" y="489095"/>
                    <a:pt x="7131" y="484529"/>
                  </a:cubicBezTo>
                  <a:cubicBezTo>
                    <a:pt x="2565" y="479964"/>
                    <a:pt x="0" y="473771"/>
                    <a:pt x="0" y="467314"/>
                  </a:cubicBezTo>
                  <a:lnTo>
                    <a:pt x="0" y="24346"/>
                  </a:lnTo>
                  <a:cubicBezTo>
                    <a:pt x="0" y="17889"/>
                    <a:pt x="2565" y="11697"/>
                    <a:pt x="7131" y="7131"/>
                  </a:cubicBezTo>
                  <a:cubicBezTo>
                    <a:pt x="11697" y="2565"/>
                    <a:pt x="17889" y="0"/>
                    <a:pt x="24346" y="0"/>
                  </a:cubicBezTo>
                  <a:close/>
                </a:path>
              </a:pathLst>
            </a:custGeom>
            <a:solidFill>
              <a:srgbClr val="1E8899"/>
            </a:solidFill>
            <a:ln cap="rnd">
              <a:noFill/>
              <a:prstDash val="solid"/>
              <a:round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2428797" cy="52976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1958623" y="2555198"/>
            <a:ext cx="6284548" cy="3704201"/>
            <a:chOff x="0" y="0"/>
            <a:chExt cx="8379397" cy="4938934"/>
          </a:xfrm>
        </p:grpSpPr>
        <p:grpSp>
          <p:nvGrpSpPr>
            <p:cNvPr name="Group 10" id="10"/>
            <p:cNvGrpSpPr/>
            <p:nvPr/>
          </p:nvGrpSpPr>
          <p:grpSpPr>
            <a:xfrm rot="0">
              <a:off x="0" y="0"/>
              <a:ext cx="8379397" cy="4938934"/>
              <a:chOff x="0" y="0"/>
              <a:chExt cx="1939874" cy="1143389"/>
            </a:xfrm>
          </p:grpSpPr>
          <p:sp>
            <p:nvSpPr>
              <p:cNvPr name="Freeform 11" id="11"/>
              <p:cNvSpPr/>
              <p:nvPr/>
            </p:nvSpPr>
            <p:spPr>
              <a:xfrm flipH="false" flipV="false" rot="0">
                <a:off x="0" y="0"/>
                <a:ext cx="1939874" cy="1143389"/>
              </a:xfrm>
              <a:custGeom>
                <a:avLst/>
                <a:gdLst/>
                <a:ahLst/>
                <a:cxnLst/>
                <a:rect r="r" b="b" t="t" l="l"/>
                <a:pathLst>
                  <a:path h="1143389" w="1939874">
                    <a:moveTo>
                      <a:pt x="30482" y="0"/>
                    </a:moveTo>
                    <a:lnTo>
                      <a:pt x="1909392" y="0"/>
                    </a:lnTo>
                    <a:cubicBezTo>
                      <a:pt x="1926226" y="0"/>
                      <a:pt x="1939874" y="13647"/>
                      <a:pt x="1939874" y="30482"/>
                    </a:cubicBezTo>
                    <a:lnTo>
                      <a:pt x="1939874" y="1112907"/>
                    </a:lnTo>
                    <a:cubicBezTo>
                      <a:pt x="1939874" y="1129742"/>
                      <a:pt x="1926226" y="1143389"/>
                      <a:pt x="1909392" y="1143389"/>
                    </a:cubicBezTo>
                    <a:lnTo>
                      <a:pt x="30482" y="1143389"/>
                    </a:lnTo>
                    <a:cubicBezTo>
                      <a:pt x="13647" y="1143389"/>
                      <a:pt x="0" y="1129742"/>
                      <a:pt x="0" y="1112907"/>
                    </a:cubicBezTo>
                    <a:lnTo>
                      <a:pt x="0" y="30482"/>
                    </a:lnTo>
                    <a:cubicBezTo>
                      <a:pt x="0" y="13647"/>
                      <a:pt x="13647" y="0"/>
                      <a:pt x="30482" y="0"/>
                    </a:cubicBezTo>
                    <a:close/>
                  </a:path>
                </a:pathLst>
              </a:custGeom>
              <a:solidFill>
                <a:srgbClr val="0D4C57"/>
              </a:solidFill>
            </p:spPr>
          </p:sp>
          <p:sp>
            <p:nvSpPr>
              <p:cNvPr name="TextBox 12" id="12"/>
              <p:cNvSpPr txBox="true"/>
              <p:nvPr/>
            </p:nvSpPr>
            <p:spPr>
              <a:xfrm>
                <a:off x="0" y="-28575"/>
                <a:ext cx="1939874" cy="1171964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380"/>
                  </a:lnSpc>
                </a:pPr>
              </a:p>
            </p:txBody>
          </p:sp>
        </p:grpSp>
        <p:sp>
          <p:nvSpPr>
            <p:cNvPr name="TextBox 13" id="13"/>
            <p:cNvSpPr txBox="true"/>
            <p:nvPr/>
          </p:nvSpPr>
          <p:spPr>
            <a:xfrm rot="0">
              <a:off x="367173" y="2163254"/>
              <a:ext cx="7645051" cy="238824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583"/>
                </a:lnSpc>
              </a:pPr>
              <a:r>
                <a:rPr lang="en-US" sz="2559">
                  <a:solidFill>
                    <a:srgbClr val="FFFFFF"/>
                  </a:solidFill>
                  <a:latin typeface="Canva Sans"/>
                  <a:ea typeface="Canva Sans"/>
                  <a:cs typeface="Canva Sans"/>
                  <a:sym typeface="Canva Sans"/>
                </a:rPr>
                <a:t>High School Level Course- Physical Science, Biology, Algebra 1, Geometry, Spanish (1-2), and French (1-2)</a:t>
              </a:r>
            </a:p>
          </p:txBody>
        </p:sp>
        <p:sp>
          <p:nvSpPr>
            <p:cNvPr name="TextBox 14" id="14"/>
            <p:cNvSpPr txBox="true"/>
            <p:nvPr/>
          </p:nvSpPr>
          <p:spPr>
            <a:xfrm rot="0">
              <a:off x="367173" y="395334"/>
              <a:ext cx="7645051" cy="117459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583"/>
                </a:lnSpc>
              </a:pPr>
              <a:r>
                <a:rPr lang="en-US" sz="2559">
                  <a:solidFill>
                    <a:srgbClr val="FFFFFF"/>
                  </a:solidFill>
                  <a:latin typeface="Canva Sans"/>
                  <a:ea typeface="Canva Sans"/>
                  <a:cs typeface="Canva Sans"/>
                  <a:sym typeface="Canva Sans"/>
                </a:rPr>
                <a:t>Courses are offered at all levels:</a:t>
              </a:r>
            </a:p>
            <a:p>
              <a:pPr algn="ctr">
                <a:lnSpc>
                  <a:spcPts val="3583"/>
                </a:lnSpc>
              </a:pPr>
              <a:r>
                <a:rPr lang="en-US" sz="2559">
                  <a:solidFill>
                    <a:srgbClr val="FFFFFF"/>
                  </a:solidFill>
                  <a:latin typeface="Canva Sans"/>
                  <a:ea typeface="Canva Sans"/>
                  <a:cs typeface="Canva Sans"/>
                  <a:sym typeface="Canva Sans"/>
                </a:rPr>
                <a:t>Regular, Advanced, Gifted, ELL, ESE</a:t>
              </a:r>
            </a:p>
          </p:txBody>
        </p:sp>
      </p:grpSp>
      <p:sp>
        <p:nvSpPr>
          <p:cNvPr name="TextBox 15" id="15"/>
          <p:cNvSpPr txBox="true"/>
          <p:nvPr/>
        </p:nvSpPr>
        <p:spPr>
          <a:xfrm rot="0">
            <a:off x="989531" y="446296"/>
            <a:ext cx="8865735" cy="14166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692"/>
              </a:lnSpc>
            </a:pPr>
            <a:r>
              <a:rPr lang="en-US" b="true" sz="8352" spc="501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CURRICULUM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815326" y="6602298"/>
            <a:ext cx="9214144" cy="24968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39"/>
              </a:lnSpc>
            </a:pPr>
            <a:r>
              <a:rPr lang="en-US" sz="3099" b="tru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6th Graders will take 6 classes in total: </a:t>
            </a:r>
          </a:p>
          <a:p>
            <a:pPr algn="l" marL="604519" indent="-302260" lvl="1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4 Core Classes</a:t>
            </a:r>
          </a:p>
          <a:p>
            <a:pPr algn="l" marL="604519" indent="-302260" lvl="1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 Electives</a:t>
            </a:r>
          </a:p>
          <a:p>
            <a:pPr algn="l">
              <a:lnSpc>
                <a:spcPts val="3919"/>
              </a:lnSpc>
            </a:pPr>
            <a:r>
              <a:rPr lang="en-US" sz="27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*Magnet Program students will have one magnet elective</a:t>
            </a:r>
            <a:r>
              <a:rPr lang="en-US" sz="2799" b="tru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7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course and a second elective of their choice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4C93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278102" y="3306183"/>
            <a:ext cx="11904234" cy="11904234"/>
            <a:chOff x="0" y="0"/>
            <a:chExt cx="812800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-371039" y="4213266"/>
            <a:ext cx="10090109" cy="10090069"/>
            <a:chOff x="0" y="0"/>
            <a:chExt cx="6350000" cy="6349975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6350000" cy="6349975"/>
            </a:xfrm>
            <a:custGeom>
              <a:avLst/>
              <a:gdLst/>
              <a:ahLst/>
              <a:cxnLst/>
              <a:rect r="r" b="b" t="t" l="l"/>
              <a:pathLst>
                <a:path h="6349975" w="6350000">
                  <a:moveTo>
                    <a:pt x="6350000" y="3175025"/>
                  </a:moveTo>
                  <a:cubicBezTo>
                    <a:pt x="6350000" y="4928451"/>
                    <a:pt x="4928476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2"/>
              <a:stretch>
                <a:fillRect l="-25858" t="-23889" r="-60313" b="0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8795792" y="1298988"/>
            <a:ext cx="11904234" cy="11904234"/>
            <a:chOff x="0" y="0"/>
            <a:chExt cx="812800" cy="8128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DEC11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9702855" y="2206071"/>
            <a:ext cx="10090109" cy="10090069"/>
            <a:chOff x="0" y="0"/>
            <a:chExt cx="6350000" cy="6349975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6350000" cy="6349975"/>
            </a:xfrm>
            <a:custGeom>
              <a:avLst/>
              <a:gdLst/>
              <a:ahLst/>
              <a:cxnLst/>
              <a:rect r="r" b="b" t="t" l="l"/>
              <a:pathLst>
                <a:path h="6349975" w="6350000">
                  <a:moveTo>
                    <a:pt x="6350000" y="3175025"/>
                  </a:moveTo>
                  <a:cubicBezTo>
                    <a:pt x="6350000" y="4928451"/>
                    <a:pt x="4928476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3"/>
              <a:stretch>
                <a:fillRect l="0" t="0" r="-33332" b="0"/>
              </a:stretch>
            </a:blipFill>
          </p:spPr>
        </p:sp>
      </p:grpSp>
      <p:sp>
        <p:nvSpPr>
          <p:cNvPr name="TextBox 12" id="12"/>
          <p:cNvSpPr txBox="true"/>
          <p:nvPr/>
        </p:nvSpPr>
        <p:spPr>
          <a:xfrm rot="0">
            <a:off x="0" y="879379"/>
            <a:ext cx="10166958" cy="3558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361"/>
              </a:lnSpc>
            </a:pPr>
            <a:r>
              <a:rPr lang="en-US" sz="15719">
                <a:solidFill>
                  <a:srgbClr val="345D0B"/>
                </a:solidFill>
                <a:latin typeface="Negrita Pro"/>
                <a:ea typeface="Negrita Pro"/>
                <a:cs typeface="Negrita Pro"/>
                <a:sym typeface="Negrita Pro"/>
              </a:rPr>
              <a:t>So many</a:t>
            </a:r>
          </a:p>
          <a:p>
            <a:pPr algn="ctr">
              <a:lnSpc>
                <a:spcPts val="13361"/>
              </a:lnSpc>
            </a:pPr>
            <a:r>
              <a:rPr lang="en-US" sz="15719">
                <a:solidFill>
                  <a:srgbClr val="345D0B"/>
                </a:solidFill>
                <a:latin typeface="Negrita Pro"/>
                <a:ea typeface="Negrita Pro"/>
                <a:cs typeface="Negrita Pro"/>
                <a:sym typeface="Negrita Pro"/>
              </a:rPr>
              <a:t>Choices!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4C93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852164" y="1298988"/>
            <a:ext cx="11904234" cy="11904234"/>
            <a:chOff x="0" y="0"/>
            <a:chExt cx="812800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279410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028700" y="821981"/>
            <a:ext cx="11240526" cy="1866772"/>
            <a:chOff x="0" y="0"/>
            <a:chExt cx="2960468" cy="49166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960468" cy="491660"/>
            </a:xfrm>
            <a:custGeom>
              <a:avLst/>
              <a:gdLst/>
              <a:ahLst/>
              <a:cxnLst/>
              <a:rect r="r" b="b" t="t" l="l"/>
              <a:pathLst>
                <a:path h="491660" w="2960468">
                  <a:moveTo>
                    <a:pt x="19974" y="0"/>
                  </a:moveTo>
                  <a:lnTo>
                    <a:pt x="2940494" y="0"/>
                  </a:lnTo>
                  <a:cubicBezTo>
                    <a:pt x="2951525" y="0"/>
                    <a:pt x="2960468" y="8943"/>
                    <a:pt x="2960468" y="19974"/>
                  </a:cubicBezTo>
                  <a:lnTo>
                    <a:pt x="2960468" y="471686"/>
                  </a:lnTo>
                  <a:cubicBezTo>
                    <a:pt x="2960468" y="482718"/>
                    <a:pt x="2951525" y="491660"/>
                    <a:pt x="2940494" y="491660"/>
                  </a:cubicBezTo>
                  <a:lnTo>
                    <a:pt x="19974" y="491660"/>
                  </a:lnTo>
                  <a:cubicBezTo>
                    <a:pt x="8943" y="491660"/>
                    <a:pt x="0" y="482718"/>
                    <a:pt x="0" y="471686"/>
                  </a:cubicBezTo>
                  <a:lnTo>
                    <a:pt x="0" y="19974"/>
                  </a:lnTo>
                  <a:cubicBezTo>
                    <a:pt x="0" y="8943"/>
                    <a:pt x="8943" y="0"/>
                    <a:pt x="19974" y="0"/>
                  </a:cubicBezTo>
                  <a:close/>
                </a:path>
              </a:pathLst>
            </a:custGeom>
            <a:solidFill>
              <a:srgbClr val="345D0B"/>
            </a:solidFill>
            <a:ln cap="rnd">
              <a:noFill/>
              <a:prstDash val="solid"/>
              <a:round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2960468" cy="52976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028700" y="2906504"/>
            <a:ext cx="16230600" cy="6651926"/>
            <a:chOff x="0" y="0"/>
            <a:chExt cx="4274726" cy="1751948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4274726" cy="1751948"/>
            </a:xfrm>
            <a:custGeom>
              <a:avLst/>
              <a:gdLst/>
              <a:ahLst/>
              <a:cxnLst/>
              <a:rect r="r" b="b" t="t" l="l"/>
              <a:pathLst>
                <a:path h="1751948" w="4274726">
                  <a:moveTo>
                    <a:pt x="13833" y="0"/>
                  </a:moveTo>
                  <a:lnTo>
                    <a:pt x="4260893" y="0"/>
                  </a:lnTo>
                  <a:cubicBezTo>
                    <a:pt x="4268533" y="0"/>
                    <a:pt x="4274726" y="6193"/>
                    <a:pt x="4274726" y="13833"/>
                  </a:cubicBezTo>
                  <a:lnTo>
                    <a:pt x="4274726" y="1738115"/>
                  </a:lnTo>
                  <a:cubicBezTo>
                    <a:pt x="4274726" y="1741784"/>
                    <a:pt x="4273269" y="1745302"/>
                    <a:pt x="4270674" y="1747896"/>
                  </a:cubicBezTo>
                  <a:cubicBezTo>
                    <a:pt x="4268080" y="1750490"/>
                    <a:pt x="4264562" y="1751948"/>
                    <a:pt x="4260893" y="1751948"/>
                  </a:cubicBezTo>
                  <a:lnTo>
                    <a:pt x="13833" y="1751948"/>
                  </a:lnTo>
                  <a:cubicBezTo>
                    <a:pt x="6193" y="1751948"/>
                    <a:pt x="0" y="1745754"/>
                    <a:pt x="0" y="1738115"/>
                  </a:cubicBezTo>
                  <a:lnTo>
                    <a:pt x="0" y="13833"/>
                  </a:lnTo>
                  <a:cubicBezTo>
                    <a:pt x="0" y="6193"/>
                    <a:pt x="6193" y="0"/>
                    <a:pt x="13833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4274726" cy="179004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0">
            <a:off x="13757163" y="296390"/>
            <a:ext cx="4084332" cy="3931170"/>
          </a:xfrm>
          <a:custGeom>
            <a:avLst/>
            <a:gdLst/>
            <a:ahLst/>
            <a:cxnLst/>
            <a:rect r="r" b="b" t="t" l="l"/>
            <a:pathLst>
              <a:path h="3931170" w="4084332">
                <a:moveTo>
                  <a:pt x="0" y="0"/>
                </a:moveTo>
                <a:lnTo>
                  <a:pt x="4084332" y="0"/>
                </a:lnTo>
                <a:lnTo>
                  <a:pt x="4084332" y="3931170"/>
                </a:lnTo>
                <a:lnTo>
                  <a:pt x="0" y="393117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pic>
        <p:nvPicPr>
          <p:cNvPr name="Picture 12" id="12"/>
          <p:cNvPicPr>
            <a:picLocks noChangeAspect="true"/>
          </p:cNvPicPr>
          <p:nvPr/>
        </p:nvPicPr>
        <p:blipFill>
          <a:blip r:embed="rId3"/>
          <a:srcRect l="0" t="0" r="0" b="0"/>
          <a:stretch>
            <a:fillRect/>
          </a:stretch>
        </p:blipFill>
        <p:spPr>
          <a:xfrm flipH="false" flipV="false" rot="896075">
            <a:off x="14514639" y="4931079"/>
            <a:ext cx="2569380" cy="2718921"/>
          </a:xfrm>
          <a:prstGeom prst="rect">
            <a:avLst/>
          </a:prstGeom>
        </p:spPr>
      </p:pic>
      <p:sp>
        <p:nvSpPr>
          <p:cNvPr name="Freeform 13" id="13"/>
          <p:cNvSpPr/>
          <p:nvPr/>
        </p:nvSpPr>
        <p:spPr>
          <a:xfrm flipH="false" flipV="false" rot="0">
            <a:off x="12740994" y="7720971"/>
            <a:ext cx="3188547" cy="2434890"/>
          </a:xfrm>
          <a:custGeom>
            <a:avLst/>
            <a:gdLst/>
            <a:ahLst/>
            <a:cxnLst/>
            <a:rect r="r" b="b" t="t" l="l"/>
            <a:pathLst>
              <a:path h="2434890" w="3188547">
                <a:moveTo>
                  <a:pt x="0" y="0"/>
                </a:moveTo>
                <a:lnTo>
                  <a:pt x="3188547" y="0"/>
                </a:lnTo>
                <a:lnTo>
                  <a:pt x="3188547" y="2434890"/>
                </a:lnTo>
                <a:lnTo>
                  <a:pt x="0" y="243489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1245728" y="1325352"/>
            <a:ext cx="10806470" cy="9366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700"/>
              </a:lnSpc>
            </a:pPr>
            <a:r>
              <a:rPr lang="en-US" b="true" sz="5500" spc="330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ELECTIVES FOR 6TH GRADE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9409170" y="3262224"/>
            <a:ext cx="5108107" cy="59994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19"/>
              </a:lnSpc>
            </a:pPr>
            <a:r>
              <a:rPr lang="en-US" sz="2299" b="true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MUSIC: </a:t>
            </a:r>
          </a:p>
          <a:p>
            <a:pPr algn="l">
              <a:lnSpc>
                <a:spcPts val="3219"/>
              </a:lnSpc>
              <a:spcBef>
                <a:spcPct val="0"/>
              </a:spcBef>
            </a:pPr>
            <a:r>
              <a:rPr lang="en-US" sz="2299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Band​</a:t>
            </a:r>
          </a:p>
          <a:p>
            <a:pPr algn="l">
              <a:lnSpc>
                <a:spcPts val="3219"/>
              </a:lnSpc>
              <a:spcBef>
                <a:spcPct val="0"/>
              </a:spcBef>
            </a:pPr>
            <a:r>
              <a:rPr lang="en-US" sz="2299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Chorus​</a:t>
            </a:r>
          </a:p>
          <a:p>
            <a:pPr algn="l">
              <a:lnSpc>
                <a:spcPts val="3219"/>
              </a:lnSpc>
              <a:spcBef>
                <a:spcPct val="0"/>
              </a:spcBef>
            </a:pPr>
            <a:r>
              <a:rPr lang="en-US" sz="2299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Exploring Music​</a:t>
            </a:r>
          </a:p>
          <a:p>
            <a:pPr algn="l">
              <a:lnSpc>
                <a:spcPts val="3219"/>
              </a:lnSpc>
              <a:spcBef>
                <a:spcPct val="0"/>
              </a:spcBef>
            </a:pPr>
            <a:r>
              <a:rPr lang="en-US" sz="2299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Music Design (linked with Technology)​</a:t>
            </a:r>
          </a:p>
          <a:p>
            <a:pPr algn="l">
              <a:lnSpc>
                <a:spcPts val="3219"/>
              </a:lnSpc>
              <a:spcBef>
                <a:spcPct val="0"/>
              </a:spcBef>
            </a:pPr>
          </a:p>
          <a:p>
            <a:pPr algn="l">
              <a:lnSpc>
                <a:spcPts val="3219"/>
              </a:lnSpc>
              <a:spcBef>
                <a:spcPct val="0"/>
              </a:spcBef>
            </a:pPr>
            <a:r>
              <a:rPr lang="en-US" b="true" sz="2299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ART:</a:t>
            </a:r>
          </a:p>
          <a:p>
            <a:pPr algn="l">
              <a:lnSpc>
                <a:spcPts val="3219"/>
              </a:lnSpc>
              <a:spcBef>
                <a:spcPct val="0"/>
              </a:spcBef>
            </a:pPr>
            <a:r>
              <a:rPr lang="en-US" sz="2299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Art History​</a:t>
            </a:r>
          </a:p>
          <a:p>
            <a:pPr algn="l">
              <a:lnSpc>
                <a:spcPts val="3219"/>
              </a:lnSpc>
              <a:spcBef>
                <a:spcPct val="0"/>
              </a:spcBef>
            </a:pPr>
            <a:r>
              <a:rPr lang="en-US" sz="2299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Dimensional Studio/Digital Art​</a:t>
            </a:r>
          </a:p>
          <a:p>
            <a:pPr algn="l">
              <a:lnSpc>
                <a:spcPts val="3219"/>
              </a:lnSpc>
              <a:spcBef>
                <a:spcPct val="0"/>
              </a:spcBef>
            </a:pPr>
          </a:p>
          <a:p>
            <a:pPr algn="l">
              <a:lnSpc>
                <a:spcPts val="3219"/>
              </a:lnSpc>
              <a:spcBef>
                <a:spcPct val="0"/>
              </a:spcBef>
            </a:pPr>
            <a:r>
              <a:rPr lang="en-US" b="true" sz="2299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TECHNOLOGY:</a:t>
            </a:r>
            <a:r>
              <a:rPr lang="en-US" sz="2299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​</a:t>
            </a:r>
          </a:p>
          <a:p>
            <a:pPr algn="l">
              <a:lnSpc>
                <a:spcPts val="3219"/>
              </a:lnSpc>
              <a:spcBef>
                <a:spcPct val="0"/>
              </a:spcBef>
            </a:pPr>
            <a:r>
              <a:rPr lang="en-US" sz="2299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Intro to Computers​</a:t>
            </a:r>
          </a:p>
          <a:p>
            <a:pPr algn="l">
              <a:lnSpc>
                <a:spcPts val="3219"/>
              </a:lnSpc>
              <a:spcBef>
                <a:spcPct val="0"/>
              </a:spcBef>
            </a:pPr>
            <a:r>
              <a:rPr lang="en-US" sz="2299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Coding Fundamentals​</a:t>
            </a:r>
          </a:p>
          <a:p>
            <a:pPr algn="l">
              <a:lnSpc>
                <a:spcPts val="3219"/>
              </a:lnSpc>
              <a:spcBef>
                <a:spcPct val="0"/>
              </a:spcBef>
            </a:pPr>
          </a:p>
          <a:p>
            <a:pPr algn="l">
              <a:lnSpc>
                <a:spcPts val="3219"/>
              </a:lnSpc>
              <a:spcBef>
                <a:spcPct val="0"/>
              </a:spcBef>
            </a:pPr>
          </a:p>
        </p:txBody>
      </p:sp>
      <p:sp>
        <p:nvSpPr>
          <p:cNvPr name="TextBox 16" id="16"/>
          <p:cNvSpPr txBox="true"/>
          <p:nvPr/>
        </p:nvSpPr>
        <p:spPr>
          <a:xfrm rot="0">
            <a:off x="1599567" y="3271749"/>
            <a:ext cx="5405789" cy="59865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07"/>
              </a:lnSpc>
            </a:pPr>
            <a:r>
              <a:rPr lang="en-US" sz="2434" b="true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Dance 1</a:t>
            </a:r>
          </a:p>
          <a:p>
            <a:pPr algn="l">
              <a:lnSpc>
                <a:spcPts val="3407"/>
              </a:lnSpc>
            </a:pPr>
          </a:p>
          <a:p>
            <a:pPr algn="l">
              <a:lnSpc>
                <a:spcPts val="3407"/>
              </a:lnSpc>
            </a:pPr>
            <a:r>
              <a:rPr lang="en-US" sz="2434" b="true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Culinary Arts 1</a:t>
            </a:r>
          </a:p>
          <a:p>
            <a:pPr algn="l">
              <a:lnSpc>
                <a:spcPts val="3407"/>
              </a:lnSpc>
            </a:pPr>
          </a:p>
          <a:p>
            <a:pPr algn="l">
              <a:lnSpc>
                <a:spcPts val="3407"/>
              </a:lnSpc>
            </a:pPr>
            <a:r>
              <a:rPr lang="en-US" sz="2434" b="true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TV/Broadcasting</a:t>
            </a:r>
          </a:p>
          <a:p>
            <a:pPr algn="l">
              <a:lnSpc>
                <a:spcPts val="3407"/>
              </a:lnSpc>
            </a:pPr>
          </a:p>
          <a:p>
            <a:pPr algn="l">
              <a:lnSpc>
                <a:spcPts val="3407"/>
              </a:lnSpc>
            </a:pPr>
            <a:r>
              <a:rPr lang="en-US" sz="2434" b="true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Theatre</a:t>
            </a:r>
          </a:p>
          <a:p>
            <a:pPr algn="l">
              <a:lnSpc>
                <a:spcPts val="3407"/>
              </a:lnSpc>
            </a:pPr>
          </a:p>
          <a:p>
            <a:pPr algn="l">
              <a:lnSpc>
                <a:spcPts val="3407"/>
              </a:lnSpc>
            </a:pPr>
            <a:r>
              <a:rPr lang="en-US" sz="2434" b="true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Physical Education</a:t>
            </a:r>
          </a:p>
          <a:p>
            <a:pPr algn="l">
              <a:lnSpc>
                <a:spcPts val="3407"/>
              </a:lnSpc>
            </a:pPr>
          </a:p>
          <a:p>
            <a:pPr algn="l">
              <a:lnSpc>
                <a:spcPts val="3407"/>
              </a:lnSpc>
            </a:pPr>
            <a:r>
              <a:rPr lang="en-US" sz="2434" b="true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Foreign Language (Spanish or French)</a:t>
            </a:r>
          </a:p>
          <a:p>
            <a:pPr algn="l">
              <a:lnSpc>
                <a:spcPts val="3407"/>
              </a:lnSpc>
            </a:pPr>
          </a:p>
          <a:p>
            <a:pPr algn="l">
              <a:lnSpc>
                <a:spcPts val="3407"/>
              </a:lnSpc>
              <a:spcBef>
                <a:spcPct val="0"/>
              </a:spcBef>
            </a:pPr>
            <a:r>
              <a:rPr lang="en-US" b="true" sz="2434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Based on FAST Results:  Reading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4C93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795792" y="1298988"/>
            <a:ext cx="11904234" cy="11904234"/>
            <a:chOff x="0" y="0"/>
            <a:chExt cx="812800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028700" y="821981"/>
            <a:ext cx="11240526" cy="1866772"/>
            <a:chOff x="0" y="0"/>
            <a:chExt cx="2960468" cy="49166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960468" cy="491660"/>
            </a:xfrm>
            <a:custGeom>
              <a:avLst/>
              <a:gdLst/>
              <a:ahLst/>
              <a:cxnLst/>
              <a:rect r="r" b="b" t="t" l="l"/>
              <a:pathLst>
                <a:path h="491660" w="2960468">
                  <a:moveTo>
                    <a:pt x="19974" y="0"/>
                  </a:moveTo>
                  <a:lnTo>
                    <a:pt x="2940494" y="0"/>
                  </a:lnTo>
                  <a:cubicBezTo>
                    <a:pt x="2951525" y="0"/>
                    <a:pt x="2960468" y="8943"/>
                    <a:pt x="2960468" y="19974"/>
                  </a:cubicBezTo>
                  <a:lnTo>
                    <a:pt x="2960468" y="471686"/>
                  </a:lnTo>
                  <a:cubicBezTo>
                    <a:pt x="2960468" y="482718"/>
                    <a:pt x="2951525" y="491660"/>
                    <a:pt x="2940494" y="491660"/>
                  </a:cubicBezTo>
                  <a:lnTo>
                    <a:pt x="19974" y="491660"/>
                  </a:lnTo>
                  <a:cubicBezTo>
                    <a:pt x="8943" y="491660"/>
                    <a:pt x="0" y="482718"/>
                    <a:pt x="0" y="471686"/>
                  </a:cubicBezTo>
                  <a:lnTo>
                    <a:pt x="0" y="19974"/>
                  </a:lnTo>
                  <a:cubicBezTo>
                    <a:pt x="0" y="8943"/>
                    <a:pt x="8943" y="0"/>
                    <a:pt x="19974" y="0"/>
                  </a:cubicBezTo>
                  <a:close/>
                </a:path>
              </a:pathLst>
            </a:custGeom>
            <a:solidFill>
              <a:srgbClr val="4D7626"/>
            </a:solidFill>
            <a:ln cap="rnd">
              <a:noFill/>
              <a:prstDash val="solid"/>
              <a:round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2960468" cy="52976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9569315" y="-605929"/>
            <a:ext cx="6788738" cy="4443836"/>
          </a:xfrm>
          <a:custGeom>
            <a:avLst/>
            <a:gdLst/>
            <a:ahLst/>
            <a:cxnLst/>
            <a:rect r="r" b="b" t="t" l="l"/>
            <a:pathLst>
              <a:path h="4443836" w="6788738">
                <a:moveTo>
                  <a:pt x="0" y="0"/>
                </a:moveTo>
                <a:lnTo>
                  <a:pt x="6788737" y="0"/>
                </a:lnTo>
                <a:lnTo>
                  <a:pt x="6788737" y="4443835"/>
                </a:lnTo>
                <a:lnTo>
                  <a:pt x="0" y="444383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4366259" y="8004158"/>
            <a:ext cx="3308173" cy="2067608"/>
          </a:xfrm>
          <a:custGeom>
            <a:avLst/>
            <a:gdLst/>
            <a:ahLst/>
            <a:cxnLst/>
            <a:rect r="r" b="b" t="t" l="l"/>
            <a:pathLst>
              <a:path h="2067608" w="3308173">
                <a:moveTo>
                  <a:pt x="0" y="0"/>
                </a:moveTo>
                <a:lnTo>
                  <a:pt x="3308173" y="0"/>
                </a:lnTo>
                <a:lnTo>
                  <a:pt x="3308173" y="2067608"/>
                </a:lnTo>
                <a:lnTo>
                  <a:pt x="0" y="20676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9144000" y="6322321"/>
            <a:ext cx="2667280" cy="3183528"/>
          </a:xfrm>
          <a:custGeom>
            <a:avLst/>
            <a:gdLst/>
            <a:ahLst/>
            <a:cxnLst/>
            <a:rect r="r" b="b" t="t" l="l"/>
            <a:pathLst>
              <a:path h="3183528" w="2667280">
                <a:moveTo>
                  <a:pt x="0" y="0"/>
                </a:moveTo>
                <a:lnTo>
                  <a:pt x="2667280" y="0"/>
                </a:lnTo>
                <a:lnTo>
                  <a:pt x="2667280" y="3183528"/>
                </a:lnTo>
                <a:lnTo>
                  <a:pt x="0" y="318352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4571447" y="6083572"/>
            <a:ext cx="3841171" cy="1920586"/>
          </a:xfrm>
          <a:custGeom>
            <a:avLst/>
            <a:gdLst/>
            <a:ahLst/>
            <a:cxnLst/>
            <a:rect r="r" b="b" t="t" l="l"/>
            <a:pathLst>
              <a:path h="1920586" w="3841171">
                <a:moveTo>
                  <a:pt x="0" y="0"/>
                </a:moveTo>
                <a:lnTo>
                  <a:pt x="3841171" y="0"/>
                </a:lnTo>
                <a:lnTo>
                  <a:pt x="3841171" y="1920586"/>
                </a:lnTo>
                <a:lnTo>
                  <a:pt x="0" y="192058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2406256" y="3422939"/>
            <a:ext cx="2519937" cy="2660633"/>
          </a:xfrm>
          <a:custGeom>
            <a:avLst/>
            <a:gdLst/>
            <a:ahLst/>
            <a:cxnLst/>
            <a:rect r="r" b="b" t="t" l="l"/>
            <a:pathLst>
              <a:path h="2660633" w="2519937">
                <a:moveTo>
                  <a:pt x="0" y="0"/>
                </a:moveTo>
                <a:lnTo>
                  <a:pt x="2519937" y="0"/>
                </a:lnTo>
                <a:lnTo>
                  <a:pt x="2519937" y="2660633"/>
                </a:lnTo>
                <a:lnTo>
                  <a:pt x="0" y="266063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9901316" y="3837906"/>
            <a:ext cx="2007083" cy="2007083"/>
          </a:xfrm>
          <a:custGeom>
            <a:avLst/>
            <a:gdLst/>
            <a:ahLst/>
            <a:cxnLst/>
            <a:rect r="r" b="b" t="t" l="l"/>
            <a:pathLst>
              <a:path h="2007083" w="2007083">
                <a:moveTo>
                  <a:pt x="0" y="0"/>
                </a:moveTo>
                <a:lnTo>
                  <a:pt x="2007083" y="0"/>
                </a:lnTo>
                <a:lnTo>
                  <a:pt x="2007083" y="2007083"/>
                </a:lnTo>
                <a:lnTo>
                  <a:pt x="0" y="200708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4926193" y="3422939"/>
            <a:ext cx="3131680" cy="2125628"/>
          </a:xfrm>
          <a:custGeom>
            <a:avLst/>
            <a:gdLst/>
            <a:ahLst/>
            <a:cxnLst/>
            <a:rect r="r" b="b" t="t" l="l"/>
            <a:pathLst>
              <a:path h="2125628" w="3131680">
                <a:moveTo>
                  <a:pt x="0" y="0"/>
                </a:moveTo>
                <a:lnTo>
                  <a:pt x="3131679" y="0"/>
                </a:lnTo>
                <a:lnTo>
                  <a:pt x="3131679" y="2125628"/>
                </a:lnTo>
                <a:lnTo>
                  <a:pt x="0" y="212562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1959676" y="5986861"/>
            <a:ext cx="2560494" cy="2528488"/>
          </a:xfrm>
          <a:custGeom>
            <a:avLst/>
            <a:gdLst/>
            <a:ahLst/>
            <a:cxnLst/>
            <a:rect r="r" b="b" t="t" l="l"/>
            <a:pathLst>
              <a:path h="2528488" w="2560494">
                <a:moveTo>
                  <a:pt x="0" y="0"/>
                </a:moveTo>
                <a:lnTo>
                  <a:pt x="2560494" y="0"/>
                </a:lnTo>
                <a:lnTo>
                  <a:pt x="2560494" y="2528488"/>
                </a:lnTo>
                <a:lnTo>
                  <a:pt x="0" y="252848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1402344" y="8146832"/>
            <a:ext cx="2963915" cy="2222936"/>
          </a:xfrm>
          <a:custGeom>
            <a:avLst/>
            <a:gdLst/>
            <a:ahLst/>
            <a:cxnLst/>
            <a:rect r="r" b="b" t="t" l="l"/>
            <a:pathLst>
              <a:path h="2222936" w="2963915">
                <a:moveTo>
                  <a:pt x="0" y="0"/>
                </a:moveTo>
                <a:lnTo>
                  <a:pt x="2963915" y="0"/>
                </a:lnTo>
                <a:lnTo>
                  <a:pt x="2963915" y="2222936"/>
                </a:lnTo>
                <a:lnTo>
                  <a:pt x="0" y="2222936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1462756" y="815368"/>
            <a:ext cx="10806470" cy="20325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193"/>
              </a:lnSpc>
            </a:pPr>
            <a:r>
              <a:rPr lang="en-US" b="true" sz="5852" spc="351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A MULTITUDE OF EXPERIENCES...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028700" y="3219328"/>
            <a:ext cx="7540241" cy="4949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02"/>
              </a:lnSpc>
            </a:pPr>
            <a:r>
              <a:rPr lang="en-US" sz="4001" b="true">
                <a:solidFill>
                  <a:srgbClr val="4D762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Class projects, community service, field trips, competitions, guest speakers, and educational partnerships have helped us enhance the relevance between school and the real world!  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4C93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831798" y="5617127"/>
            <a:ext cx="11904234" cy="11904234"/>
            <a:chOff x="0" y="0"/>
            <a:chExt cx="812800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-929894" y="6254843"/>
            <a:ext cx="10073894" cy="10073854"/>
            <a:chOff x="0" y="0"/>
            <a:chExt cx="6350000" cy="6349975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6350000" cy="6349975"/>
            </a:xfrm>
            <a:custGeom>
              <a:avLst/>
              <a:gdLst/>
              <a:ahLst/>
              <a:cxnLst/>
              <a:rect r="r" b="b" t="t" l="l"/>
              <a:pathLst>
                <a:path h="6349975" w="6350000">
                  <a:moveTo>
                    <a:pt x="6350000" y="3175025"/>
                  </a:moveTo>
                  <a:cubicBezTo>
                    <a:pt x="6350000" y="4928451"/>
                    <a:pt x="4928476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2"/>
              <a:stretch>
                <a:fillRect l="-45964" t="-17518" r="-16901" b="-4483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8795792" y="1298988"/>
            <a:ext cx="11904234" cy="11904234"/>
            <a:chOff x="0" y="0"/>
            <a:chExt cx="812800" cy="8128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279410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9702855" y="2206071"/>
            <a:ext cx="10090109" cy="10090069"/>
            <a:chOff x="0" y="0"/>
            <a:chExt cx="6350000" cy="6349975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6350000" cy="6349975"/>
            </a:xfrm>
            <a:custGeom>
              <a:avLst/>
              <a:gdLst/>
              <a:ahLst/>
              <a:cxnLst/>
              <a:rect r="r" b="b" t="t" l="l"/>
              <a:pathLst>
                <a:path h="6349975" w="6350000">
                  <a:moveTo>
                    <a:pt x="6350000" y="3175025"/>
                  </a:moveTo>
                  <a:cubicBezTo>
                    <a:pt x="6350000" y="4928451"/>
                    <a:pt x="4928476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3"/>
              <a:stretch>
                <a:fillRect l="-38996" t="0" r="-38996" b="0"/>
              </a:stretch>
            </a:blipFill>
          </p:spPr>
        </p:sp>
      </p:grpSp>
      <p:sp>
        <p:nvSpPr>
          <p:cNvPr name="Freeform 12" id="12"/>
          <p:cNvSpPr/>
          <p:nvPr/>
        </p:nvSpPr>
        <p:spPr>
          <a:xfrm flipH="false" flipV="false" rot="0">
            <a:off x="5084180" y="5042090"/>
            <a:ext cx="6741762" cy="3343223"/>
          </a:xfrm>
          <a:custGeom>
            <a:avLst/>
            <a:gdLst/>
            <a:ahLst/>
            <a:cxnLst/>
            <a:rect r="r" b="b" t="t" l="l"/>
            <a:pathLst>
              <a:path h="3343223" w="6741762">
                <a:moveTo>
                  <a:pt x="0" y="0"/>
                </a:moveTo>
                <a:lnTo>
                  <a:pt x="6741762" y="0"/>
                </a:lnTo>
                <a:lnTo>
                  <a:pt x="6741762" y="3343222"/>
                </a:lnTo>
                <a:lnTo>
                  <a:pt x="0" y="33432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13" id="13"/>
          <p:cNvGrpSpPr/>
          <p:nvPr/>
        </p:nvGrpSpPr>
        <p:grpSpPr>
          <a:xfrm rot="0">
            <a:off x="1305919" y="824707"/>
            <a:ext cx="9533816" cy="9163313"/>
            <a:chOff x="0" y="0"/>
            <a:chExt cx="12711755" cy="12217751"/>
          </a:xfrm>
        </p:grpSpPr>
        <p:sp>
          <p:nvSpPr>
            <p:cNvPr name="TextBox 14" id="14"/>
            <p:cNvSpPr txBox="true"/>
            <p:nvPr/>
          </p:nvSpPr>
          <p:spPr>
            <a:xfrm rot="0">
              <a:off x="1136752" y="-2533650"/>
              <a:ext cx="11575003" cy="880938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43251"/>
                </a:lnSpc>
                <a:spcBef>
                  <a:spcPct val="0"/>
                </a:spcBef>
              </a:pPr>
              <a:r>
                <a:rPr lang="en-US" sz="30893">
                  <a:solidFill>
                    <a:srgbClr val="279410"/>
                  </a:solidFill>
                  <a:latin typeface="Sansterdam Condensed"/>
                  <a:ea typeface="Sansterdam Condensed"/>
                  <a:cs typeface="Sansterdam Condensed"/>
                  <a:sym typeface="Sansterdam Condensed"/>
                </a:rPr>
                <a:t>CURRY</a:t>
              </a:r>
            </a:p>
          </p:txBody>
        </p:sp>
        <p:sp>
          <p:nvSpPr>
            <p:cNvPr name="TextBox 15" id="15"/>
            <p:cNvSpPr txBox="true"/>
            <p:nvPr/>
          </p:nvSpPr>
          <p:spPr>
            <a:xfrm rot="-5400000">
              <a:off x="-5311612" y="6031812"/>
              <a:ext cx="11430877" cy="94100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r">
                <a:lnSpc>
                  <a:spcPts val="4848"/>
                </a:lnSpc>
              </a:pPr>
              <a:r>
                <a:rPr lang="en-US" b="true" sz="4407">
                  <a:solidFill>
                    <a:srgbClr val="279410"/>
                  </a:solidFill>
                  <a:latin typeface="Heading Now 91-98 Bold"/>
                  <a:ea typeface="Heading Now 91-98 Bold"/>
                  <a:cs typeface="Heading Now 91-98 Bold"/>
                  <a:sym typeface="Heading Now 91-98 Bold"/>
                </a:rPr>
                <a:t> CHOOSE</a:t>
              </a:r>
            </a:p>
          </p:txBody>
        </p:sp>
      </p:grp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178121" y="2464664"/>
            <a:ext cx="11904234" cy="11904234"/>
            <a:chOff x="0" y="0"/>
            <a:chExt cx="812800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1D61D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028700" y="821981"/>
            <a:ext cx="11240526" cy="1866772"/>
            <a:chOff x="0" y="0"/>
            <a:chExt cx="2960468" cy="49166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960468" cy="491660"/>
            </a:xfrm>
            <a:custGeom>
              <a:avLst/>
              <a:gdLst/>
              <a:ahLst/>
              <a:cxnLst/>
              <a:rect r="r" b="b" t="t" l="l"/>
              <a:pathLst>
                <a:path h="491660" w="2960468">
                  <a:moveTo>
                    <a:pt x="19974" y="0"/>
                  </a:moveTo>
                  <a:lnTo>
                    <a:pt x="2940494" y="0"/>
                  </a:lnTo>
                  <a:cubicBezTo>
                    <a:pt x="2951525" y="0"/>
                    <a:pt x="2960468" y="8943"/>
                    <a:pt x="2960468" y="19974"/>
                  </a:cubicBezTo>
                  <a:lnTo>
                    <a:pt x="2960468" y="471686"/>
                  </a:lnTo>
                  <a:cubicBezTo>
                    <a:pt x="2960468" y="482718"/>
                    <a:pt x="2951525" y="491660"/>
                    <a:pt x="2940494" y="491660"/>
                  </a:cubicBezTo>
                  <a:lnTo>
                    <a:pt x="19974" y="491660"/>
                  </a:lnTo>
                  <a:cubicBezTo>
                    <a:pt x="8943" y="491660"/>
                    <a:pt x="0" y="482718"/>
                    <a:pt x="0" y="471686"/>
                  </a:cubicBezTo>
                  <a:lnTo>
                    <a:pt x="0" y="19974"/>
                  </a:lnTo>
                  <a:cubicBezTo>
                    <a:pt x="0" y="8943"/>
                    <a:pt x="8943" y="0"/>
                    <a:pt x="19974" y="0"/>
                  </a:cubicBezTo>
                  <a:close/>
                </a:path>
              </a:pathLst>
            </a:custGeom>
            <a:solidFill>
              <a:srgbClr val="255746"/>
            </a:solidFill>
            <a:ln cap="rnd">
              <a:noFill/>
              <a:prstDash val="solid"/>
              <a:round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2960468" cy="52976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1028700" y="2913384"/>
            <a:ext cx="13761010" cy="72367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14"/>
              </a:lnSpc>
            </a:pPr>
            <a:r>
              <a:rPr lang="en-US" sz="2439" b="true">
                <a:solidFill>
                  <a:srgbClr val="11604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Built in continuous support</a:t>
            </a:r>
          </a:p>
          <a:p>
            <a:pPr algn="l" marL="526622" indent="-263311" lvl="1">
              <a:lnSpc>
                <a:spcPts val="3414"/>
              </a:lnSpc>
              <a:buFont typeface="Arial"/>
              <a:buChar char="•"/>
            </a:pPr>
            <a:r>
              <a:rPr lang="en-US" sz="2439">
                <a:solidFill>
                  <a:srgbClr val="11604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Free tutoring programs (before school, after school, virtual, and even Saturdays</a:t>
            </a:r>
          </a:p>
          <a:p>
            <a:pPr algn="l" marL="526622" indent="-263311" lvl="1">
              <a:lnSpc>
                <a:spcPts val="3414"/>
              </a:lnSpc>
              <a:buFont typeface="Arial"/>
              <a:buChar char="•"/>
            </a:pPr>
            <a:r>
              <a:rPr lang="en-US" sz="2439">
                <a:solidFill>
                  <a:srgbClr val="11604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Academic Review/Data Chats</a:t>
            </a:r>
          </a:p>
          <a:p>
            <a:pPr algn="l" marL="526622" indent="-263311" lvl="1">
              <a:lnSpc>
                <a:spcPts val="3414"/>
              </a:lnSpc>
              <a:buFont typeface="Arial"/>
              <a:buChar char="•"/>
            </a:pPr>
            <a:r>
              <a:rPr lang="en-US" sz="2439">
                <a:solidFill>
                  <a:srgbClr val="11604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Free Summer Transition programs</a:t>
            </a:r>
          </a:p>
          <a:p>
            <a:pPr algn="l" marL="526622" indent="-263311" lvl="1">
              <a:lnSpc>
                <a:spcPts val="3414"/>
              </a:lnSpc>
              <a:buFont typeface="Arial"/>
              <a:buChar char="•"/>
            </a:pPr>
            <a:r>
              <a:rPr lang="en-US" sz="2439">
                <a:solidFill>
                  <a:srgbClr val="11604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Controlled and safe environment for our 6th graders (same floor)</a:t>
            </a:r>
          </a:p>
          <a:p>
            <a:pPr algn="l">
              <a:lnSpc>
                <a:spcPts val="3414"/>
              </a:lnSpc>
            </a:pPr>
          </a:p>
          <a:p>
            <a:pPr algn="l">
              <a:lnSpc>
                <a:spcPts val="3414"/>
              </a:lnSpc>
            </a:pPr>
            <a:r>
              <a:rPr lang="en-US" sz="2439" b="true">
                <a:solidFill>
                  <a:srgbClr val="11604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A Top-notch Curriculum at a Nationally-Recognized School</a:t>
            </a:r>
          </a:p>
          <a:p>
            <a:pPr algn="l" marL="526622" indent="-263311" lvl="1">
              <a:lnSpc>
                <a:spcPts val="3414"/>
              </a:lnSpc>
              <a:buFont typeface="Arial"/>
              <a:buChar char="•"/>
            </a:pPr>
            <a:r>
              <a:rPr lang="en-US" sz="2439">
                <a:solidFill>
                  <a:srgbClr val="11604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 multitude of elective choices and program flexibility</a:t>
            </a:r>
          </a:p>
          <a:p>
            <a:pPr algn="l" marL="526622" indent="-263311" lvl="1">
              <a:lnSpc>
                <a:spcPts val="3414"/>
              </a:lnSpc>
              <a:buFont typeface="Arial"/>
              <a:buChar char="•"/>
            </a:pPr>
            <a:r>
              <a:rPr lang="en-US" sz="2439">
                <a:solidFill>
                  <a:srgbClr val="11604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 traditional middle school experience</a:t>
            </a:r>
          </a:p>
          <a:p>
            <a:pPr algn="l" marL="526622" indent="-263311" lvl="1">
              <a:lnSpc>
                <a:spcPts val="3414"/>
              </a:lnSpc>
              <a:buFont typeface="Arial"/>
              <a:buChar char="•"/>
            </a:pPr>
            <a:r>
              <a:rPr lang="en-US" sz="2439">
                <a:solidFill>
                  <a:srgbClr val="11604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An international magnet program with continuum (Ferguson, Coral Reef, Coral Gables)</a:t>
            </a:r>
          </a:p>
          <a:p>
            <a:pPr algn="l">
              <a:lnSpc>
                <a:spcPts val="3414"/>
              </a:lnSpc>
            </a:pPr>
          </a:p>
          <a:p>
            <a:pPr algn="l">
              <a:lnSpc>
                <a:spcPts val="3414"/>
              </a:lnSpc>
            </a:pPr>
            <a:r>
              <a:rPr lang="en-US" sz="2439" b="true">
                <a:solidFill>
                  <a:srgbClr val="11604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Tons of extra curricular opportunities!</a:t>
            </a:r>
          </a:p>
          <a:p>
            <a:pPr algn="l" marL="526622" indent="-263311" lvl="1">
              <a:lnSpc>
                <a:spcPts val="3414"/>
              </a:lnSpc>
              <a:buFont typeface="Arial"/>
              <a:buChar char="•"/>
            </a:pPr>
            <a:r>
              <a:rPr lang="en-US" sz="2439">
                <a:solidFill>
                  <a:srgbClr val="11604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Clubs</a:t>
            </a:r>
          </a:p>
          <a:p>
            <a:pPr algn="l" marL="526622" indent="-263311" lvl="1">
              <a:lnSpc>
                <a:spcPts val="3414"/>
              </a:lnSpc>
              <a:buFont typeface="Arial"/>
              <a:buChar char="•"/>
            </a:pPr>
            <a:r>
              <a:rPr lang="en-US" sz="2439">
                <a:solidFill>
                  <a:srgbClr val="11604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Sports </a:t>
            </a:r>
          </a:p>
          <a:p>
            <a:pPr algn="l" marL="526622" indent="-263311" lvl="1">
              <a:lnSpc>
                <a:spcPts val="3414"/>
              </a:lnSpc>
              <a:buFont typeface="Arial"/>
              <a:buChar char="•"/>
            </a:pPr>
            <a:r>
              <a:rPr lang="en-US" sz="2439">
                <a:solidFill>
                  <a:srgbClr val="11604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Field Trips</a:t>
            </a:r>
          </a:p>
          <a:p>
            <a:pPr algn="l" marL="526622" indent="-263311" lvl="1">
              <a:lnSpc>
                <a:spcPts val="3414"/>
              </a:lnSpc>
              <a:buFont typeface="Arial"/>
              <a:buChar char="•"/>
            </a:pPr>
            <a:r>
              <a:rPr lang="en-US" sz="2439">
                <a:solidFill>
                  <a:srgbClr val="11604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After School Care</a:t>
            </a:r>
          </a:p>
          <a:p>
            <a:pPr algn="l">
              <a:lnSpc>
                <a:spcPts val="3134"/>
              </a:lnSpc>
            </a:pPr>
            <a:r>
              <a:rPr lang="en-US" sz="2239">
                <a:solidFill>
                  <a:srgbClr val="11604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13263766" y="5402583"/>
            <a:ext cx="4620935" cy="4747536"/>
          </a:xfrm>
          <a:custGeom>
            <a:avLst/>
            <a:gdLst/>
            <a:ahLst/>
            <a:cxnLst/>
            <a:rect r="r" b="b" t="t" l="l"/>
            <a:pathLst>
              <a:path h="4747536" w="4620935">
                <a:moveTo>
                  <a:pt x="0" y="0"/>
                </a:moveTo>
                <a:lnTo>
                  <a:pt x="4620935" y="0"/>
                </a:lnTo>
                <a:lnTo>
                  <a:pt x="4620935" y="4747536"/>
                </a:lnTo>
                <a:lnTo>
                  <a:pt x="0" y="474753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3263766" y="4912074"/>
            <a:ext cx="7960894" cy="5970671"/>
          </a:xfrm>
          <a:custGeom>
            <a:avLst/>
            <a:gdLst/>
            <a:ahLst/>
            <a:cxnLst/>
            <a:rect r="r" b="b" t="t" l="l"/>
            <a:pathLst>
              <a:path h="5970671" w="7960894">
                <a:moveTo>
                  <a:pt x="0" y="0"/>
                </a:moveTo>
                <a:lnTo>
                  <a:pt x="7960894" y="0"/>
                </a:lnTo>
                <a:lnTo>
                  <a:pt x="7960894" y="5970671"/>
                </a:lnTo>
                <a:lnTo>
                  <a:pt x="0" y="597067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462756" y="1194213"/>
            <a:ext cx="10806470" cy="9696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80"/>
              </a:lnSpc>
            </a:pPr>
            <a:r>
              <a:rPr lang="en-US" b="true" sz="5700" spc="342">
                <a:solidFill>
                  <a:srgbClr val="FDEC11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WHY CHOOSE CURRY???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A423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3155145" y="-159092"/>
            <a:ext cx="7208151" cy="10605184"/>
            <a:chOff x="0" y="0"/>
            <a:chExt cx="4125990" cy="607047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-81534" y="-15367"/>
              <a:ext cx="4210573" cy="6097397"/>
            </a:xfrm>
            <a:custGeom>
              <a:avLst/>
              <a:gdLst/>
              <a:ahLst/>
              <a:cxnLst/>
              <a:rect r="r" b="b" t="t" l="l"/>
              <a:pathLst>
                <a:path h="6097397" w="4210573">
                  <a:moveTo>
                    <a:pt x="4207524" y="6069076"/>
                  </a:moveTo>
                  <a:cubicBezTo>
                    <a:pt x="4032989" y="6097397"/>
                    <a:pt x="3878884" y="6084316"/>
                    <a:pt x="3702777" y="6070346"/>
                  </a:cubicBezTo>
                  <a:cubicBezTo>
                    <a:pt x="2730092" y="6093968"/>
                    <a:pt x="1491964" y="6076442"/>
                    <a:pt x="461459" y="6074029"/>
                  </a:cubicBezTo>
                  <a:cubicBezTo>
                    <a:pt x="421506" y="6095619"/>
                    <a:pt x="437057" y="6024499"/>
                    <a:pt x="424236" y="5996559"/>
                  </a:cubicBezTo>
                  <a:cubicBezTo>
                    <a:pt x="389246" y="5947410"/>
                    <a:pt x="359467" y="5901309"/>
                    <a:pt x="344495" y="5839079"/>
                  </a:cubicBezTo>
                  <a:cubicBezTo>
                    <a:pt x="372951" y="5542915"/>
                    <a:pt x="414392" y="5645531"/>
                    <a:pt x="365423" y="5450840"/>
                  </a:cubicBezTo>
                  <a:cubicBezTo>
                    <a:pt x="398510" y="5359908"/>
                    <a:pt x="374357" y="5239004"/>
                    <a:pt x="339119" y="5195189"/>
                  </a:cubicBezTo>
                  <a:cubicBezTo>
                    <a:pt x="305287" y="5033772"/>
                    <a:pt x="331757" y="5138420"/>
                    <a:pt x="293293" y="5050028"/>
                  </a:cubicBezTo>
                  <a:cubicBezTo>
                    <a:pt x="242586" y="5023231"/>
                    <a:pt x="300076" y="4987798"/>
                    <a:pt x="276832" y="4967859"/>
                  </a:cubicBezTo>
                  <a:cubicBezTo>
                    <a:pt x="226870" y="4821682"/>
                    <a:pt x="189316" y="4761230"/>
                    <a:pt x="136211" y="4662043"/>
                  </a:cubicBezTo>
                  <a:cubicBezTo>
                    <a:pt x="102213" y="4629785"/>
                    <a:pt x="140347" y="4588510"/>
                    <a:pt x="123720" y="4566158"/>
                  </a:cubicBezTo>
                  <a:cubicBezTo>
                    <a:pt x="0" y="4473448"/>
                    <a:pt x="126863" y="4495927"/>
                    <a:pt x="109575" y="4430776"/>
                  </a:cubicBezTo>
                  <a:cubicBezTo>
                    <a:pt x="75057" y="4336034"/>
                    <a:pt x="121900" y="4247007"/>
                    <a:pt x="146468" y="4188460"/>
                  </a:cubicBezTo>
                  <a:cubicBezTo>
                    <a:pt x="215786" y="4070350"/>
                    <a:pt x="274598" y="3877183"/>
                    <a:pt x="258634" y="3840988"/>
                  </a:cubicBezTo>
                  <a:cubicBezTo>
                    <a:pt x="260619" y="3775456"/>
                    <a:pt x="317777" y="3738372"/>
                    <a:pt x="299662" y="3670300"/>
                  </a:cubicBezTo>
                  <a:cubicBezTo>
                    <a:pt x="315544" y="3625850"/>
                    <a:pt x="347473" y="3551428"/>
                    <a:pt x="382629" y="3502152"/>
                  </a:cubicBezTo>
                  <a:cubicBezTo>
                    <a:pt x="387261" y="3320288"/>
                    <a:pt x="410008" y="3252978"/>
                    <a:pt x="424980" y="3158744"/>
                  </a:cubicBezTo>
                  <a:cubicBezTo>
                    <a:pt x="457323" y="3074797"/>
                    <a:pt x="467746" y="2991612"/>
                    <a:pt x="499592" y="2921127"/>
                  </a:cubicBezTo>
                  <a:cubicBezTo>
                    <a:pt x="467498" y="2844927"/>
                    <a:pt x="511007" y="2833751"/>
                    <a:pt x="496614" y="2801239"/>
                  </a:cubicBezTo>
                  <a:cubicBezTo>
                    <a:pt x="559811" y="2672842"/>
                    <a:pt x="540455" y="2438527"/>
                    <a:pt x="526476" y="2299843"/>
                  </a:cubicBezTo>
                  <a:cubicBezTo>
                    <a:pt x="505217" y="2202053"/>
                    <a:pt x="488177" y="2152650"/>
                    <a:pt x="441441" y="2110740"/>
                  </a:cubicBezTo>
                  <a:cubicBezTo>
                    <a:pt x="451616" y="2057400"/>
                    <a:pt x="417370" y="2011299"/>
                    <a:pt x="406865" y="2017522"/>
                  </a:cubicBezTo>
                  <a:cubicBezTo>
                    <a:pt x="412986" y="1912493"/>
                    <a:pt x="380643" y="1883156"/>
                    <a:pt x="372785" y="1841881"/>
                  </a:cubicBezTo>
                  <a:cubicBezTo>
                    <a:pt x="334073" y="1788668"/>
                    <a:pt x="423574" y="1780921"/>
                    <a:pt x="375018" y="1711833"/>
                  </a:cubicBezTo>
                  <a:cubicBezTo>
                    <a:pt x="388915" y="1610106"/>
                    <a:pt x="390652" y="1557909"/>
                    <a:pt x="377417" y="1513078"/>
                  </a:cubicBezTo>
                  <a:cubicBezTo>
                    <a:pt x="367326" y="1475867"/>
                    <a:pt x="419190" y="1400810"/>
                    <a:pt x="400661" y="1407033"/>
                  </a:cubicBezTo>
                  <a:cubicBezTo>
                    <a:pt x="401488" y="1350645"/>
                    <a:pt x="377335" y="1326769"/>
                    <a:pt x="363769" y="1309878"/>
                  </a:cubicBezTo>
                  <a:cubicBezTo>
                    <a:pt x="369973" y="1286637"/>
                    <a:pt x="408933" y="1243330"/>
                    <a:pt x="413317" y="1230249"/>
                  </a:cubicBezTo>
                  <a:cubicBezTo>
                    <a:pt x="418032" y="1172464"/>
                    <a:pt x="369973" y="1159637"/>
                    <a:pt x="405790" y="1100328"/>
                  </a:cubicBezTo>
                  <a:cubicBezTo>
                    <a:pt x="380974" y="1030097"/>
                    <a:pt x="361370" y="1020699"/>
                    <a:pt x="369725" y="969645"/>
                  </a:cubicBezTo>
                  <a:cubicBezTo>
                    <a:pt x="299828" y="569087"/>
                    <a:pt x="369311" y="697992"/>
                    <a:pt x="396691" y="482981"/>
                  </a:cubicBezTo>
                  <a:cubicBezTo>
                    <a:pt x="433666" y="322580"/>
                    <a:pt x="385276" y="357378"/>
                    <a:pt x="375184" y="246888"/>
                  </a:cubicBezTo>
                  <a:cubicBezTo>
                    <a:pt x="389163" y="33401"/>
                    <a:pt x="326049" y="66675"/>
                    <a:pt x="409926" y="15367"/>
                  </a:cubicBezTo>
                  <a:cubicBezTo>
                    <a:pt x="1588497" y="33909"/>
                    <a:pt x="2831422" y="28194"/>
                    <a:pt x="3955895" y="17907"/>
                  </a:cubicBezTo>
                  <a:cubicBezTo>
                    <a:pt x="4061940" y="46482"/>
                    <a:pt x="4194290" y="0"/>
                    <a:pt x="4201817" y="36449"/>
                  </a:cubicBezTo>
                  <a:cubicBezTo>
                    <a:pt x="4206284" y="215011"/>
                    <a:pt x="4201486" y="413004"/>
                    <a:pt x="4201403" y="626110"/>
                  </a:cubicBezTo>
                  <a:cubicBezTo>
                    <a:pt x="4200576" y="1658239"/>
                    <a:pt x="4207652" y="2760345"/>
                    <a:pt x="4201982" y="3752723"/>
                  </a:cubicBezTo>
                  <a:cubicBezTo>
                    <a:pt x="4210573" y="4584446"/>
                    <a:pt x="4195200" y="5281041"/>
                    <a:pt x="4207524" y="6069076"/>
                  </a:cubicBezTo>
                  <a:close/>
                </a:path>
              </a:pathLst>
            </a:custGeom>
            <a:blipFill>
              <a:blip r:embed="rId2"/>
              <a:stretch>
                <a:fillRect l="-65432" t="-9100" r="-47938" b="0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false" rot="1306067">
            <a:off x="15765346" y="-2485865"/>
            <a:ext cx="3140307" cy="4417312"/>
          </a:xfrm>
          <a:custGeom>
            <a:avLst/>
            <a:gdLst/>
            <a:ahLst/>
            <a:cxnLst/>
            <a:rect r="r" b="b" t="t" l="l"/>
            <a:pathLst>
              <a:path h="4417312" w="3140307">
                <a:moveTo>
                  <a:pt x="0" y="0"/>
                </a:moveTo>
                <a:lnTo>
                  <a:pt x="3140308" y="0"/>
                </a:lnTo>
                <a:lnTo>
                  <a:pt x="3140308" y="4417312"/>
                </a:lnTo>
                <a:lnTo>
                  <a:pt x="0" y="441731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0" y="3661151"/>
            <a:ext cx="5088706" cy="6784941"/>
          </a:xfrm>
          <a:custGeom>
            <a:avLst/>
            <a:gdLst/>
            <a:ahLst/>
            <a:cxnLst/>
            <a:rect r="r" b="b" t="t" l="l"/>
            <a:pathLst>
              <a:path h="6784941" w="5088706">
                <a:moveTo>
                  <a:pt x="0" y="0"/>
                </a:moveTo>
                <a:lnTo>
                  <a:pt x="5088706" y="0"/>
                </a:lnTo>
                <a:lnTo>
                  <a:pt x="5088706" y="6784941"/>
                </a:lnTo>
                <a:lnTo>
                  <a:pt x="0" y="678494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2500107" y="8108693"/>
            <a:ext cx="4616789" cy="3861315"/>
          </a:xfrm>
          <a:custGeom>
            <a:avLst/>
            <a:gdLst/>
            <a:ahLst/>
            <a:cxnLst/>
            <a:rect r="r" b="b" t="t" l="l"/>
            <a:pathLst>
              <a:path h="3861315" w="4616789">
                <a:moveTo>
                  <a:pt x="0" y="0"/>
                </a:moveTo>
                <a:lnTo>
                  <a:pt x="4616789" y="0"/>
                </a:lnTo>
                <a:lnTo>
                  <a:pt x="4616789" y="3861314"/>
                </a:lnTo>
                <a:lnTo>
                  <a:pt x="0" y="386131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aphicFrame>
        <p:nvGraphicFramePr>
          <p:cNvPr name="Table 7" id="7"/>
          <p:cNvGraphicFramePr>
            <a:graphicFrameLocks noGrp="true"/>
          </p:cNvGraphicFramePr>
          <p:nvPr/>
        </p:nvGraphicFramePr>
        <p:xfrm>
          <a:off x="7374071" y="285750"/>
          <a:ext cx="5521001" cy="9753600"/>
        </p:xfrm>
        <a:graphic>
          <a:graphicData uri="http://schemas.openxmlformats.org/drawingml/2006/table">
            <a:tbl>
              <a:tblPr/>
              <a:tblGrid>
                <a:gridCol w="2867155"/>
                <a:gridCol w="2653846"/>
              </a:tblGrid>
              <a:tr h="553531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520"/>
                        </a:lnSpc>
                        <a:defRPr/>
                      </a:pPr>
                      <a:r>
                        <a:rPr lang="en-US" sz="1800" b="true">
                          <a:solidFill>
                            <a:srgbClr val="FFFFFF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 ​CLUBS​ ​</a:t>
                      </a:r>
                      <a:endParaRPr lang="en-US" sz="1100"/>
                    </a:p>
                  </a:txBody>
                  <a:tcPr marL="104775" marR="104775" marT="104775" marB="104775" anchor="ctr">
                    <a:lnL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520"/>
                        </a:lnSpc>
                        <a:defRPr/>
                      </a:pPr>
                      <a:r>
                        <a:rPr lang="en-US" sz="1800" b="true">
                          <a:solidFill>
                            <a:srgbClr val="FFFFFF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 ​ACTIVITIES &amp; SPORTS ​</a:t>
                      </a:r>
                      <a:endParaRPr lang="en-US" sz="1100"/>
                    </a:p>
                  </a:txBody>
                  <a:tcPr marL="104775" marR="104775" marT="104775" marB="104775" anchor="ctr">
                    <a:lnL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5357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FFFFFF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ART CLUB ​</a:t>
                      </a:r>
                      <a:endParaRPr lang="en-US" sz="1100"/>
                    </a:p>
                  </a:txBody>
                  <a:tcPr marL="104775" marR="104775" marT="104775" marB="104775" anchor="ctr">
                    <a:lnL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239"/>
                        </a:lnSpc>
                        <a:defRPr/>
                      </a:pPr>
                      <a:r>
                        <a:rPr lang="en-US" sz="1599">
                          <a:solidFill>
                            <a:srgbClr val="FFFFFF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BASKETBALL (BOYS)​</a:t>
                      </a:r>
                      <a:endParaRPr lang="en-US" sz="1100"/>
                    </a:p>
                  </a:txBody>
                  <a:tcPr marL="104775" marR="104775" marT="104775" marB="104775" anchor="ctr">
                    <a:lnL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5357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FFFFFF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CHORUS AND BAND​</a:t>
                      </a:r>
                      <a:endParaRPr lang="en-US" sz="1100"/>
                    </a:p>
                  </a:txBody>
                  <a:tcPr marL="104775" marR="104775" marT="104775" marB="104775" anchor="ctr">
                    <a:lnL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239"/>
                        </a:lnSpc>
                        <a:defRPr/>
                      </a:pPr>
                      <a:r>
                        <a:rPr lang="en-US" sz="1599">
                          <a:solidFill>
                            <a:srgbClr val="FFFFFF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BASKETBALL (GIRLS)​</a:t>
                      </a:r>
                      <a:endParaRPr lang="en-US" sz="1100"/>
                    </a:p>
                  </a:txBody>
                  <a:tcPr marL="104775" marR="104775" marT="104775" marB="104775" anchor="ctr">
                    <a:lnL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5357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FFFFFF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FCCLA                  ​</a:t>
                      </a:r>
                      <a:endParaRPr lang="en-US" sz="1100"/>
                    </a:p>
                  </a:txBody>
                  <a:tcPr marL="104775" marR="104775" marT="104775" marB="104775" anchor="ctr">
                    <a:lnL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239"/>
                        </a:lnSpc>
                        <a:defRPr/>
                      </a:pPr>
                      <a:r>
                        <a:rPr lang="en-US" sz="1599">
                          <a:solidFill>
                            <a:srgbClr val="FFFFFF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BOWLING (CO-ED)​</a:t>
                      </a:r>
                      <a:endParaRPr lang="en-US" sz="1100"/>
                    </a:p>
                  </a:txBody>
                  <a:tcPr marL="104775" marR="104775" marT="104775" marB="104775" anchor="ctr">
                    <a:lnL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5357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FFFFFF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FIRST PRIORITY (Bible Club)​</a:t>
                      </a:r>
                      <a:endParaRPr lang="en-US" sz="1100"/>
                    </a:p>
                  </a:txBody>
                  <a:tcPr marL="104775" marR="104775" marT="104775" marB="104775" anchor="ctr">
                    <a:lnL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239"/>
                        </a:lnSpc>
                        <a:defRPr/>
                      </a:pPr>
                      <a:r>
                        <a:rPr lang="en-US" sz="1599">
                          <a:solidFill>
                            <a:srgbClr val="FFFFFF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CROSS COUNTRY (BOYS)​</a:t>
                      </a:r>
                      <a:endParaRPr lang="en-US" sz="1100"/>
                    </a:p>
                  </a:txBody>
                  <a:tcPr marL="104775" marR="104775" marT="104775" marB="104775" anchor="ctr">
                    <a:lnL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5357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FFFFFF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FISHING CLUB​</a:t>
                      </a:r>
                      <a:endParaRPr lang="en-US" sz="1100"/>
                    </a:p>
                  </a:txBody>
                  <a:tcPr marL="104775" marR="104775" marT="104775" marB="104775" anchor="ctr">
                    <a:lnL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239"/>
                        </a:lnSpc>
                        <a:defRPr/>
                      </a:pPr>
                      <a:r>
                        <a:rPr lang="en-US" sz="1599">
                          <a:solidFill>
                            <a:srgbClr val="FFFFFF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CROSS COUNTRY (GIRLS)​</a:t>
                      </a:r>
                      <a:endParaRPr lang="en-US" sz="1100"/>
                    </a:p>
                  </a:txBody>
                  <a:tcPr marL="104775" marR="104775" marT="104775" marB="104775" anchor="ctr">
                    <a:lnL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5357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FFFFFF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DRAMA ​</a:t>
                      </a:r>
                      <a:endParaRPr lang="en-US" sz="1100"/>
                    </a:p>
                  </a:txBody>
                  <a:tcPr marL="104775" marR="104775" marT="104775" marB="104775" anchor="ctr">
                    <a:lnL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239"/>
                        </a:lnSpc>
                        <a:defRPr/>
                      </a:pPr>
                      <a:r>
                        <a:rPr lang="en-US" sz="1599">
                          <a:solidFill>
                            <a:srgbClr val="FFFFFF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SOCCER (BOYS)​</a:t>
                      </a:r>
                      <a:endParaRPr lang="en-US" sz="1100"/>
                    </a:p>
                  </a:txBody>
                  <a:tcPr marL="104775" marR="104775" marT="104775" marB="104775" anchor="ctr">
                    <a:lnL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5357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FFFFFF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MATH CLUB ​</a:t>
                      </a:r>
                      <a:endParaRPr lang="en-US" sz="1100"/>
                    </a:p>
                  </a:txBody>
                  <a:tcPr marL="104775" marR="104775" marT="104775" marB="104775" anchor="ctr">
                    <a:lnL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239"/>
                        </a:lnSpc>
                        <a:defRPr/>
                      </a:pPr>
                      <a:r>
                        <a:rPr lang="en-US" sz="1599">
                          <a:solidFill>
                            <a:srgbClr val="FFFFFF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TENNIS (CO-ED)​</a:t>
                      </a:r>
                      <a:endParaRPr lang="en-US" sz="1100"/>
                    </a:p>
                  </a:txBody>
                  <a:tcPr marL="104775" marR="104775" marT="104775" marB="104775" anchor="ctr">
                    <a:lnL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4860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FFFFFF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NATIONAL HONOR SOCIETY               ​</a:t>
                      </a:r>
                      <a:endParaRPr lang="en-US" sz="1100"/>
                    </a:p>
                  </a:txBody>
                  <a:tcPr marL="104775" marR="104775" marT="104775" marB="104775" anchor="ctr">
                    <a:lnL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239"/>
                        </a:lnSpc>
                        <a:defRPr/>
                      </a:pPr>
                      <a:r>
                        <a:rPr lang="en-US" sz="1599">
                          <a:solidFill>
                            <a:srgbClr val="FFFFFF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TRACK (BOYS)​</a:t>
                      </a:r>
                      <a:endParaRPr lang="en-US" sz="1100"/>
                    </a:p>
                  </a:txBody>
                  <a:tcPr marL="104775" marR="104775" marT="104775" marB="104775" anchor="ctr">
                    <a:lnL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4860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FFFFFF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NAT’L HONOR SOC. DANCE ARTS     ​</a:t>
                      </a:r>
                      <a:endParaRPr lang="en-US" sz="1100"/>
                    </a:p>
                  </a:txBody>
                  <a:tcPr marL="104775" marR="104775" marT="104775" marB="104775" anchor="ctr">
                    <a:lnL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239"/>
                        </a:lnSpc>
                        <a:defRPr/>
                      </a:pPr>
                      <a:r>
                        <a:rPr lang="en-US" sz="1599">
                          <a:solidFill>
                            <a:srgbClr val="FFFFFF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TRACK (GIRLS)​</a:t>
                      </a:r>
                      <a:endParaRPr lang="en-US" sz="1100"/>
                    </a:p>
                  </a:txBody>
                  <a:tcPr marL="104775" marR="104775" marT="104775" marB="104775" anchor="ctr">
                    <a:lnL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5357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FFFFFF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PEER HELPERS/AMBASSADORS​</a:t>
                      </a:r>
                      <a:endParaRPr lang="en-US" sz="1100"/>
                    </a:p>
                  </a:txBody>
                  <a:tcPr marL="104775" marR="104775" marT="104775" marB="104775" anchor="ctr">
                    <a:lnL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239"/>
                        </a:lnSpc>
                        <a:defRPr/>
                      </a:pPr>
                      <a:r>
                        <a:rPr lang="en-US" sz="1599">
                          <a:solidFill>
                            <a:srgbClr val="FFFFFF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VOLLEYBALL (BOYS)​</a:t>
                      </a:r>
                      <a:endParaRPr lang="en-US" sz="1100"/>
                    </a:p>
                  </a:txBody>
                  <a:tcPr marL="104775" marR="104775" marT="104775" marB="104775" anchor="ctr">
                    <a:lnL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5357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FFFFFF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SECME/Robotics ​</a:t>
                      </a:r>
                      <a:endParaRPr lang="en-US" sz="1100"/>
                    </a:p>
                  </a:txBody>
                  <a:tcPr marL="104775" marR="104775" marT="104775" marB="104775" anchor="ctr">
                    <a:lnL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239"/>
                        </a:lnSpc>
                        <a:defRPr/>
                      </a:pPr>
                      <a:r>
                        <a:rPr lang="en-US" sz="1599">
                          <a:solidFill>
                            <a:srgbClr val="FFFFFF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SOCCER (GIRLS)​</a:t>
                      </a:r>
                      <a:endParaRPr lang="en-US" sz="1100"/>
                    </a:p>
                  </a:txBody>
                  <a:tcPr marL="104775" marR="104775" marT="104775" marB="104775" anchor="ctr">
                    <a:lnL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5357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FFFFFF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STUDENT COUNCIL                        ​</a:t>
                      </a:r>
                      <a:endParaRPr lang="en-US" sz="1100"/>
                    </a:p>
                  </a:txBody>
                  <a:tcPr marL="104775" marR="104775" marT="104775" marB="104775" anchor="ctr">
                    <a:lnL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239"/>
                        </a:lnSpc>
                        <a:defRPr/>
                      </a:pPr>
                      <a:r>
                        <a:rPr lang="en-US" sz="1599">
                          <a:solidFill>
                            <a:srgbClr val="FFFFFF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SOFTBALL (BOYS)​</a:t>
                      </a:r>
                      <a:endParaRPr lang="en-US" sz="1100"/>
                    </a:p>
                  </a:txBody>
                  <a:tcPr marL="104775" marR="104775" marT="104775" marB="104775" anchor="ctr">
                    <a:lnL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5357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FFFFFF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ENVIRONMENTAL/RECYCLING ​</a:t>
                      </a:r>
                      <a:endParaRPr lang="en-US" sz="1100"/>
                    </a:p>
                  </a:txBody>
                  <a:tcPr marL="104775" marR="104775" marT="104775" marB="104775" anchor="ctr">
                    <a:lnL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239"/>
                        </a:lnSpc>
                        <a:defRPr/>
                      </a:pPr>
                      <a:r>
                        <a:rPr lang="en-US" sz="1599">
                          <a:solidFill>
                            <a:srgbClr val="FFFFFF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VOLLEYBALL (GIRLS)​​</a:t>
                      </a:r>
                      <a:endParaRPr lang="en-US" sz="1100"/>
                    </a:p>
                  </a:txBody>
                  <a:tcPr marL="104775" marR="104775" marT="104775" marB="104775" anchor="ctr">
                    <a:lnL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5357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FFFFFF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YEARBOOK/JOURNALISM​</a:t>
                      </a:r>
                      <a:endParaRPr lang="en-US" sz="1100"/>
                    </a:p>
                  </a:txBody>
                  <a:tcPr marL="104775" marR="104775" marT="104775" marB="104775" anchor="ctr">
                    <a:lnL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239"/>
                        </a:lnSpc>
                        <a:defRPr/>
                      </a:pPr>
                      <a:r>
                        <a:rPr lang="en-US" sz="1599">
                          <a:solidFill>
                            <a:srgbClr val="FFFFFF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FLAG FOOTBALL​</a:t>
                      </a:r>
                      <a:endParaRPr lang="en-US" sz="1100"/>
                    </a:p>
                  </a:txBody>
                  <a:tcPr marL="104775" marR="104775" marT="104775" marB="104775" anchor="ctr">
                    <a:lnL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5357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FFFFFF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FBLA ​</a:t>
                      </a:r>
                      <a:endParaRPr lang="en-US" sz="1100"/>
                    </a:p>
                  </a:txBody>
                  <a:tcPr marL="104775" marR="104775" marT="104775" marB="104775" anchor="ctr">
                    <a:lnL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239"/>
                        </a:lnSpc>
                        <a:defRPr/>
                      </a:pPr>
                      <a:r>
                        <a:rPr lang="en-US" sz="1599">
                          <a:solidFill>
                            <a:srgbClr val="FFFFFF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SOFTBALL (GIRLS)​</a:t>
                      </a:r>
                      <a:endParaRPr lang="en-US" sz="1100"/>
                    </a:p>
                  </a:txBody>
                  <a:tcPr marL="104775" marR="104775" marT="104775" marB="104775" anchor="ctr">
                    <a:lnL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5357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FFFFFF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GEOGRAPHY CLUB​</a:t>
                      </a:r>
                      <a:endParaRPr lang="en-US" sz="1100"/>
                    </a:p>
                  </a:txBody>
                  <a:tcPr marL="104775" marR="104775" marT="104775" marB="104775" anchor="ctr">
                    <a:lnL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239"/>
                        </a:lnSpc>
                        <a:defRPr/>
                      </a:pPr>
                      <a:r>
                        <a:rPr lang="en-US" sz="1599">
                          <a:solidFill>
                            <a:srgbClr val="FFFFFF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GOLF​</a:t>
                      </a:r>
                      <a:endParaRPr lang="en-US" sz="1100"/>
                    </a:p>
                  </a:txBody>
                  <a:tcPr marL="104775" marR="104775" marT="104775" marB="104775" anchor="ctr">
                    <a:lnL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5357">
                <a:tc gridSpan="2">
                  <a:txBody>
                    <a:bodyPr anchor="t" rtlCol="false"/>
                    <a:lstStyle/>
                    <a:p>
                      <a:pPr algn="l">
                        <a:lnSpc>
                          <a:spcPts val="2239"/>
                        </a:lnSpc>
                        <a:defRPr/>
                      </a:pPr>
                      <a:r>
                        <a:rPr lang="en-US" sz="1599">
                          <a:solidFill>
                            <a:srgbClr val="FFFFFF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COMMUNITY SERVICE ​</a:t>
                      </a:r>
                      <a:endParaRPr lang="en-US" sz="1100"/>
                    </a:p>
                  </a:txBody>
                  <a:tcPr marL="104775" marR="104775" marT="104775" marB="104775" anchor="ctr">
                    <a:lnL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2239"/>
                        </a:lnSpc>
                        <a:defRPr/>
                      </a:pPr>
                      <a:r>
                        <a:rPr lang="en-US" sz="1599">
                          <a:solidFill>
                            <a:srgbClr val="FFFFFF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COMMUNITY SERVICE ​</a:t>
                      </a:r>
                      <a:endParaRPr lang="en-US" sz="1100"/>
                    </a:p>
                  </a:txBody>
                  <a:tcPr marL="104775" marR="104775" marT="104775" marB="104775" anchor="ctr">
                    <a:lnL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name="TextBox 8" id="8"/>
          <p:cNvSpPr txBox="true"/>
          <p:nvPr/>
        </p:nvSpPr>
        <p:spPr>
          <a:xfrm rot="0">
            <a:off x="425976" y="1520268"/>
            <a:ext cx="4420133" cy="17678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620"/>
              </a:lnSpc>
            </a:pPr>
            <a:r>
              <a:rPr lang="en-US" b="true" sz="4200">
                <a:solidFill>
                  <a:srgbClr val="90AB29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A Powerful way to Learn outside of the classroom!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25976" y="179388"/>
            <a:ext cx="7679613" cy="12750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9790"/>
              </a:lnSpc>
            </a:pPr>
            <a:r>
              <a:rPr lang="en-US" b="true" sz="8900">
                <a:solidFill>
                  <a:srgbClr val="FFFFFF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Extra Curricular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794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278102" y="3306183"/>
            <a:ext cx="11904234" cy="11904234"/>
            <a:chOff x="0" y="0"/>
            <a:chExt cx="812800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-371039" y="4213266"/>
            <a:ext cx="10090109" cy="10090069"/>
            <a:chOff x="0" y="0"/>
            <a:chExt cx="6350000" cy="6349975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6350000" cy="6349975"/>
            </a:xfrm>
            <a:custGeom>
              <a:avLst/>
              <a:gdLst/>
              <a:ahLst/>
              <a:cxnLst/>
              <a:rect r="r" b="b" t="t" l="l"/>
              <a:pathLst>
                <a:path h="6349975" w="6350000">
                  <a:moveTo>
                    <a:pt x="6350000" y="3175025"/>
                  </a:moveTo>
                  <a:cubicBezTo>
                    <a:pt x="6350000" y="4928451"/>
                    <a:pt x="4928476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2"/>
              <a:stretch>
                <a:fillRect l="0" t="-16666" r="0" b="-16666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8795792" y="1298988"/>
            <a:ext cx="11904234" cy="11904234"/>
            <a:chOff x="0" y="0"/>
            <a:chExt cx="812800" cy="8128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4C93B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9702855" y="2206071"/>
            <a:ext cx="10090109" cy="10090069"/>
            <a:chOff x="0" y="0"/>
            <a:chExt cx="6350000" cy="6349975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6350000" cy="6349975"/>
            </a:xfrm>
            <a:custGeom>
              <a:avLst/>
              <a:gdLst/>
              <a:ahLst/>
              <a:cxnLst/>
              <a:rect r="r" b="b" t="t" l="l"/>
              <a:pathLst>
                <a:path h="6349975" w="6350000">
                  <a:moveTo>
                    <a:pt x="6350000" y="3175025"/>
                  </a:moveTo>
                  <a:cubicBezTo>
                    <a:pt x="6350000" y="4928451"/>
                    <a:pt x="4928476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3"/>
              <a:stretch>
                <a:fillRect l="0" t="-15040" r="0" b="-15040"/>
              </a:stretch>
            </a:blipFill>
          </p:spPr>
        </p:sp>
      </p:grpSp>
      <p:sp>
        <p:nvSpPr>
          <p:cNvPr name="Freeform 12" id="12"/>
          <p:cNvSpPr/>
          <p:nvPr/>
        </p:nvSpPr>
        <p:spPr>
          <a:xfrm flipH="false" flipV="false" rot="0">
            <a:off x="3517372" y="333666"/>
            <a:ext cx="4559335" cy="4114800"/>
          </a:xfrm>
          <a:custGeom>
            <a:avLst/>
            <a:gdLst/>
            <a:ahLst/>
            <a:cxnLst/>
            <a:rect r="r" b="b" t="t" l="l"/>
            <a:pathLst>
              <a:path h="4114800" w="4559335">
                <a:moveTo>
                  <a:pt x="0" y="0"/>
                </a:moveTo>
                <a:lnTo>
                  <a:pt x="4559335" y="0"/>
                </a:lnTo>
                <a:lnTo>
                  <a:pt x="455933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DAGSWuQDbLE</dc:identifier>
  <dcterms:modified xsi:type="dcterms:W3CDTF">2011-08-01T06:04:30Z</dcterms:modified>
  <cp:revision>1</cp:revision>
  <dc:title>All About Curry 2024</dc:title>
</cp:coreProperties>
</file>